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sldIdLst>
    <p:sldId id="274" r:id="rId5"/>
    <p:sldId id="288" r:id="rId6"/>
    <p:sldId id="294" r:id="rId7"/>
    <p:sldId id="295" r:id="rId8"/>
    <p:sldId id="286" r:id="rId9"/>
    <p:sldId id="278" r:id="rId10"/>
    <p:sldId id="291" r:id="rId11"/>
    <p:sldId id="297" r:id="rId12"/>
    <p:sldId id="275" r:id="rId13"/>
    <p:sldId id="272" r:id="rId14"/>
    <p:sldId id="260" r:id="rId15"/>
    <p:sldId id="268" r:id="rId16"/>
    <p:sldId id="271"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B46882-9690-4530-A8E0-2C08E03DE46D}">
          <p14:sldIdLst>
            <p14:sldId id="274"/>
            <p14:sldId id="288"/>
            <p14:sldId id="294"/>
            <p14:sldId id="295"/>
            <p14:sldId id="286"/>
            <p14:sldId id="278"/>
            <p14:sldId id="291"/>
            <p14:sldId id="297"/>
            <p14:sldId id="275"/>
            <p14:sldId id="272"/>
            <p14:sldId id="260"/>
            <p14:sldId id="268"/>
            <p14:sldId id="271"/>
            <p14:sldId id="29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55B5B-3131-C449-9F38-A5FD3437EC88}" name="Jennifer Hashem" initials="JH" userId="S::jhashem@gidenver.org::19c77b63-5230-4533-9808-e9b629abbc0a" providerId="AD"/>
  <p188:author id="{674CA08B-A19F-AC3A-BC1B-4C0F45BB815A}" name="Kayla Garcia" initials="KG" userId="S::kgarcia@gidenver.org::4ebe09d9-ab35-49c4-9127-bcef6722a0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849"/>
    <a:srgbClr val="009FB7"/>
    <a:srgbClr val="EEFF41"/>
    <a:srgbClr val="920526"/>
    <a:srgbClr val="FF9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5595E1-9FAD-49C0-A1FE-5816A434854E}" v="128" dt="2025-01-10T21:48:03.438"/>
    <p1510:client id="{8CBE34CD-1076-165F-B8A5-166A38C9E29F}" v="5" dt="2025-01-10T21:43:16.2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a Garcia" userId="S::kgarcia@gidenver.org::4ebe09d9-ab35-49c4-9127-bcef6722a06a" providerId="AD" clId="Web-{D6712899-2891-EA28-FF30-6E8D3817CCDE}"/>
    <pc:docChg chg="addSld delSld modSld sldOrd modSection">
      <pc:chgData name="Kayla Garcia" userId="S::kgarcia@gidenver.org::4ebe09d9-ab35-49c4-9127-bcef6722a06a" providerId="AD" clId="Web-{D6712899-2891-EA28-FF30-6E8D3817CCDE}" dt="2024-12-13T19:38:15.146" v="321"/>
      <pc:docMkLst>
        <pc:docMk/>
      </pc:docMkLst>
      <pc:sldChg chg="del">
        <pc:chgData name="Kayla Garcia" userId="S::kgarcia@gidenver.org::4ebe09d9-ab35-49c4-9127-bcef6722a06a" providerId="AD" clId="Web-{D6712899-2891-EA28-FF30-6E8D3817CCDE}" dt="2024-12-13T16:00:34.240" v="172"/>
        <pc:sldMkLst>
          <pc:docMk/>
          <pc:sldMk cId="1853823658" sldId="262"/>
        </pc:sldMkLst>
      </pc:sldChg>
      <pc:sldChg chg="del">
        <pc:chgData name="Kayla Garcia" userId="S::kgarcia@gidenver.org::4ebe09d9-ab35-49c4-9127-bcef6722a06a" providerId="AD" clId="Web-{D6712899-2891-EA28-FF30-6E8D3817CCDE}" dt="2024-12-13T16:00:35.802" v="174"/>
        <pc:sldMkLst>
          <pc:docMk/>
          <pc:sldMk cId="162275986" sldId="263"/>
        </pc:sldMkLst>
      </pc:sldChg>
      <pc:sldChg chg="del">
        <pc:chgData name="Kayla Garcia" userId="S::kgarcia@gidenver.org::4ebe09d9-ab35-49c4-9127-bcef6722a06a" providerId="AD" clId="Web-{D6712899-2891-EA28-FF30-6E8D3817CCDE}" dt="2024-12-13T16:00:35.068" v="173"/>
        <pc:sldMkLst>
          <pc:docMk/>
          <pc:sldMk cId="3891899721" sldId="264"/>
        </pc:sldMkLst>
      </pc:sldChg>
      <pc:sldChg chg="del">
        <pc:chgData name="Kayla Garcia" userId="S::kgarcia@gidenver.org::4ebe09d9-ab35-49c4-9127-bcef6722a06a" providerId="AD" clId="Web-{D6712899-2891-EA28-FF30-6E8D3817CCDE}" dt="2024-12-13T16:00:59.912" v="176"/>
        <pc:sldMkLst>
          <pc:docMk/>
          <pc:sldMk cId="264883128" sldId="267"/>
        </pc:sldMkLst>
      </pc:sldChg>
      <pc:sldChg chg="del">
        <pc:chgData name="Kayla Garcia" userId="S::kgarcia@gidenver.org::4ebe09d9-ab35-49c4-9127-bcef6722a06a" providerId="AD" clId="Web-{D6712899-2891-EA28-FF30-6E8D3817CCDE}" dt="2024-12-13T16:00:31.552" v="170"/>
        <pc:sldMkLst>
          <pc:docMk/>
          <pc:sldMk cId="2042877890" sldId="269"/>
        </pc:sldMkLst>
      </pc:sldChg>
      <pc:sldChg chg="del">
        <pc:chgData name="Kayla Garcia" userId="S::kgarcia@gidenver.org::4ebe09d9-ab35-49c4-9127-bcef6722a06a" providerId="AD" clId="Web-{D6712899-2891-EA28-FF30-6E8D3817CCDE}" dt="2024-12-13T16:00:45.490" v="175"/>
        <pc:sldMkLst>
          <pc:docMk/>
          <pc:sldMk cId="3407285409" sldId="270"/>
        </pc:sldMkLst>
      </pc:sldChg>
      <pc:sldChg chg="modSp mod modShow">
        <pc:chgData name="Kayla Garcia" userId="S::kgarcia@gidenver.org::4ebe09d9-ab35-49c4-9127-bcef6722a06a" providerId="AD" clId="Web-{D6712899-2891-EA28-FF30-6E8D3817CCDE}" dt="2024-12-13T17:41:45.891" v="309"/>
        <pc:sldMkLst>
          <pc:docMk/>
          <pc:sldMk cId="1771937685" sldId="274"/>
        </pc:sldMkLst>
        <pc:spChg chg="mod">
          <ac:chgData name="Kayla Garcia" userId="S::kgarcia@gidenver.org::4ebe09d9-ab35-49c4-9127-bcef6722a06a" providerId="AD" clId="Web-{D6712899-2891-EA28-FF30-6E8D3817CCDE}" dt="2024-12-13T15:53:09.664" v="102" actId="20577"/>
          <ac:spMkLst>
            <pc:docMk/>
            <pc:sldMk cId="1771937685" sldId="274"/>
            <ac:spMk id="28" creationId="{25A86C27-4106-D8BB-8C1D-EB110CE7ED31}"/>
          </ac:spMkLst>
        </pc:spChg>
      </pc:sldChg>
      <pc:sldChg chg="addSp delSp modSp mod setBg">
        <pc:chgData name="Kayla Garcia" userId="S::kgarcia@gidenver.org::4ebe09d9-ab35-49c4-9127-bcef6722a06a" providerId="AD" clId="Web-{D6712899-2891-EA28-FF30-6E8D3817CCDE}" dt="2024-12-13T15:56:15.741" v="130" actId="1076"/>
        <pc:sldMkLst>
          <pc:docMk/>
          <pc:sldMk cId="2161859542" sldId="278"/>
        </pc:sldMkLst>
        <pc:spChg chg="del topLvl">
          <ac:chgData name="Kayla Garcia" userId="S::kgarcia@gidenver.org::4ebe09d9-ab35-49c4-9127-bcef6722a06a" providerId="AD" clId="Web-{D6712899-2891-EA28-FF30-6E8D3817CCDE}" dt="2024-12-13T15:44:33.370" v="34"/>
          <ac:spMkLst>
            <pc:docMk/>
            <pc:sldMk cId="2161859542" sldId="278"/>
            <ac:spMk id="3" creationId="{00000000-0000-0000-0000-000000000000}"/>
          </ac:spMkLst>
        </pc:spChg>
        <pc:spChg chg="topLvl">
          <ac:chgData name="Kayla Garcia" userId="S::kgarcia@gidenver.org::4ebe09d9-ab35-49c4-9127-bcef6722a06a" providerId="AD" clId="Web-{D6712899-2891-EA28-FF30-6E8D3817CCDE}" dt="2024-12-13T15:44:33.370" v="34"/>
          <ac:spMkLst>
            <pc:docMk/>
            <pc:sldMk cId="2161859542" sldId="278"/>
            <ac:spMk id="4" creationId="{00000000-0000-0000-0000-000000000000}"/>
          </ac:spMkLst>
        </pc:spChg>
        <pc:spChg chg="mod">
          <ac:chgData name="Kayla Garcia" userId="S::kgarcia@gidenver.org::4ebe09d9-ab35-49c4-9127-bcef6722a06a" providerId="AD" clId="Web-{D6712899-2891-EA28-FF30-6E8D3817CCDE}" dt="2024-12-13T15:45:31.041" v="49"/>
          <ac:spMkLst>
            <pc:docMk/>
            <pc:sldMk cId="2161859542" sldId="278"/>
            <ac:spMk id="13" creationId="{38C84201-AA97-7AD0-48F1-B56A84A8B400}"/>
          </ac:spMkLst>
        </pc:spChg>
        <pc:spChg chg="mod">
          <ac:chgData name="Kayla Garcia" userId="S::kgarcia@gidenver.org::4ebe09d9-ab35-49c4-9127-bcef6722a06a" providerId="AD" clId="Web-{D6712899-2891-EA28-FF30-6E8D3817CCDE}" dt="2024-12-13T15:45:50.354" v="53" actId="1076"/>
          <ac:spMkLst>
            <pc:docMk/>
            <pc:sldMk cId="2161859542" sldId="278"/>
            <ac:spMk id="14" creationId="{00000000-0000-0000-0000-000000000000}"/>
          </ac:spMkLst>
        </pc:spChg>
        <pc:spChg chg="mod">
          <ac:chgData name="Kayla Garcia" userId="S::kgarcia@gidenver.org::4ebe09d9-ab35-49c4-9127-bcef6722a06a" providerId="AD" clId="Web-{D6712899-2891-EA28-FF30-6E8D3817CCDE}" dt="2024-12-13T15:50:09.102" v="82"/>
          <ac:spMkLst>
            <pc:docMk/>
            <pc:sldMk cId="2161859542" sldId="278"/>
            <ac:spMk id="16" creationId="{94E01E91-0A49-A79A-BB5E-59BDD66D5473}"/>
          </ac:spMkLst>
        </pc:spChg>
        <pc:spChg chg="mod">
          <ac:chgData name="Kayla Garcia" userId="S::kgarcia@gidenver.org::4ebe09d9-ab35-49c4-9127-bcef6722a06a" providerId="AD" clId="Web-{D6712899-2891-EA28-FF30-6E8D3817CCDE}" dt="2024-12-13T15:50:09.102" v="83"/>
          <ac:spMkLst>
            <pc:docMk/>
            <pc:sldMk cId="2161859542" sldId="278"/>
            <ac:spMk id="17" creationId="{A66C1080-D160-0948-7B99-98E9AED0C869}"/>
          </ac:spMkLst>
        </pc:spChg>
        <pc:spChg chg="mod">
          <ac:chgData name="Kayla Garcia" userId="S::kgarcia@gidenver.org::4ebe09d9-ab35-49c4-9127-bcef6722a06a" providerId="AD" clId="Web-{D6712899-2891-EA28-FF30-6E8D3817CCDE}" dt="2024-12-13T15:45:31.041" v="50"/>
          <ac:spMkLst>
            <pc:docMk/>
            <pc:sldMk cId="2161859542" sldId="278"/>
            <ac:spMk id="18" creationId="{60BB0041-CB61-6667-E10E-94793C949B9B}"/>
          </ac:spMkLst>
        </pc:spChg>
        <pc:spChg chg="mod">
          <ac:chgData name="Kayla Garcia" userId="S::kgarcia@gidenver.org::4ebe09d9-ab35-49c4-9127-bcef6722a06a" providerId="AD" clId="Web-{D6712899-2891-EA28-FF30-6E8D3817CCDE}" dt="2024-12-13T15:50:09.134" v="84"/>
          <ac:spMkLst>
            <pc:docMk/>
            <pc:sldMk cId="2161859542" sldId="278"/>
            <ac:spMk id="19" creationId="{F6171070-F7AC-E540-E07A-21256D47C591}"/>
          </ac:spMkLst>
        </pc:spChg>
        <pc:spChg chg="mod">
          <ac:chgData name="Kayla Garcia" userId="S::kgarcia@gidenver.org::4ebe09d9-ab35-49c4-9127-bcef6722a06a" providerId="AD" clId="Web-{D6712899-2891-EA28-FF30-6E8D3817CCDE}" dt="2024-12-13T15:45:31.073" v="51"/>
          <ac:spMkLst>
            <pc:docMk/>
            <pc:sldMk cId="2161859542" sldId="278"/>
            <ac:spMk id="26" creationId="{4071A04D-C153-8750-7324-B7C9762B024C}"/>
          </ac:spMkLst>
        </pc:spChg>
        <pc:grpChg chg="del mod">
          <ac:chgData name="Kayla Garcia" userId="S::kgarcia@gidenver.org::4ebe09d9-ab35-49c4-9127-bcef6722a06a" providerId="AD" clId="Web-{D6712899-2891-EA28-FF30-6E8D3817CCDE}" dt="2024-12-13T15:44:33.370" v="34"/>
          <ac:grpSpMkLst>
            <pc:docMk/>
            <pc:sldMk cId="2161859542" sldId="278"/>
            <ac:grpSpMk id="2" creationId="{00000000-0000-0000-0000-000000000000}"/>
          </ac:grpSpMkLst>
        </pc:grpChg>
        <pc:picChg chg="add mod">
          <ac:chgData name="Kayla Garcia" userId="S::kgarcia@gidenver.org::4ebe09d9-ab35-49c4-9127-bcef6722a06a" providerId="AD" clId="Web-{D6712899-2891-EA28-FF30-6E8D3817CCDE}" dt="2024-12-13T15:56:15.741" v="130" actId="1076"/>
          <ac:picMkLst>
            <pc:docMk/>
            <pc:sldMk cId="2161859542" sldId="278"/>
            <ac:picMk id="6" creationId="{24B4DCDD-5EF6-0070-0187-D94476EBE62E}"/>
          </ac:picMkLst>
        </pc:picChg>
        <pc:picChg chg="del">
          <ac:chgData name="Kayla Garcia" userId="S::kgarcia@gidenver.org::4ebe09d9-ab35-49c4-9127-bcef6722a06a" providerId="AD" clId="Web-{D6712899-2891-EA28-FF30-6E8D3817CCDE}" dt="2024-12-13T15:55:54.304" v="126"/>
          <ac:picMkLst>
            <pc:docMk/>
            <pc:sldMk cId="2161859542" sldId="278"/>
            <ac:picMk id="15" creationId="{95970E5F-2923-1A93-9ABC-045610F239C6}"/>
          </ac:picMkLst>
        </pc:picChg>
        <pc:picChg chg="mod">
          <ac:chgData name="Kayla Garcia" userId="S::kgarcia@gidenver.org::4ebe09d9-ab35-49c4-9127-bcef6722a06a" providerId="AD" clId="Web-{D6712899-2891-EA28-FF30-6E8D3817CCDE}" dt="2024-12-13T15:45:08.807" v="45"/>
          <ac:picMkLst>
            <pc:docMk/>
            <pc:sldMk cId="2161859542" sldId="278"/>
            <ac:picMk id="27" creationId="{04B6C281-261A-B935-B8FE-BFE85C1FC4C9}"/>
          </ac:picMkLst>
        </pc:picChg>
        <pc:picChg chg="mod">
          <ac:chgData name="Kayla Garcia" userId="S::kgarcia@gidenver.org::4ebe09d9-ab35-49c4-9127-bcef6722a06a" providerId="AD" clId="Web-{D6712899-2891-EA28-FF30-6E8D3817CCDE}" dt="2024-12-13T15:45:08.792" v="44"/>
          <ac:picMkLst>
            <pc:docMk/>
            <pc:sldMk cId="2161859542" sldId="278"/>
            <ac:picMk id="28" creationId="{F7D27751-A0AE-9836-5809-F2A6B05AF3AD}"/>
          </ac:picMkLst>
        </pc:picChg>
        <pc:picChg chg="mod">
          <ac:chgData name="Kayla Garcia" userId="S::kgarcia@gidenver.org::4ebe09d9-ab35-49c4-9127-bcef6722a06a" providerId="AD" clId="Web-{D6712899-2891-EA28-FF30-6E8D3817CCDE}" dt="2024-12-13T15:45:08.792" v="43"/>
          <ac:picMkLst>
            <pc:docMk/>
            <pc:sldMk cId="2161859542" sldId="278"/>
            <ac:picMk id="29" creationId="{C88D8DAF-071B-874F-3AE0-FF4FF4AB470D}"/>
          </ac:picMkLst>
        </pc:picChg>
      </pc:sldChg>
      <pc:sldChg chg="del">
        <pc:chgData name="Kayla Garcia" userId="S::kgarcia@gidenver.org::4ebe09d9-ab35-49c4-9127-bcef6722a06a" providerId="AD" clId="Web-{D6712899-2891-EA28-FF30-6E8D3817CCDE}" dt="2024-12-13T16:00:33.115" v="171"/>
        <pc:sldMkLst>
          <pc:docMk/>
          <pc:sldMk cId="1115185034" sldId="282"/>
        </pc:sldMkLst>
      </pc:sldChg>
      <pc:sldChg chg="addSp delSp modSp">
        <pc:chgData name="Kayla Garcia" userId="S::kgarcia@gidenver.org::4ebe09d9-ab35-49c4-9127-bcef6722a06a" providerId="AD" clId="Web-{D6712899-2891-EA28-FF30-6E8D3817CCDE}" dt="2024-12-13T16:04:40.488" v="220" actId="1076"/>
        <pc:sldMkLst>
          <pc:docMk/>
          <pc:sldMk cId="3699081086" sldId="286"/>
        </pc:sldMkLst>
        <pc:spChg chg="mod">
          <ac:chgData name="Kayla Garcia" userId="S::kgarcia@gidenver.org::4ebe09d9-ab35-49c4-9127-bcef6722a06a" providerId="AD" clId="Web-{D6712899-2891-EA28-FF30-6E8D3817CCDE}" dt="2024-12-13T16:04:40.488" v="220" actId="1076"/>
          <ac:spMkLst>
            <pc:docMk/>
            <pc:sldMk cId="3699081086" sldId="286"/>
            <ac:spMk id="13" creationId="{38C84201-AA97-7AD0-48F1-B56A84A8B400}"/>
          </ac:spMkLst>
        </pc:spChg>
        <pc:spChg chg="mod">
          <ac:chgData name="Kayla Garcia" userId="S::kgarcia@gidenver.org::4ebe09d9-ab35-49c4-9127-bcef6722a06a" providerId="AD" clId="Web-{D6712899-2891-EA28-FF30-6E8D3817CCDE}" dt="2024-12-13T15:58:31.490" v="160"/>
          <ac:spMkLst>
            <pc:docMk/>
            <pc:sldMk cId="3699081086" sldId="286"/>
            <ac:spMk id="14" creationId="{00000000-0000-0000-0000-000000000000}"/>
          </ac:spMkLst>
        </pc:spChg>
        <pc:picChg chg="add del">
          <ac:chgData name="Kayla Garcia" userId="S::kgarcia@gidenver.org::4ebe09d9-ab35-49c4-9127-bcef6722a06a" providerId="AD" clId="Web-{D6712899-2891-EA28-FF30-6E8D3817CCDE}" dt="2024-12-13T15:55:43.116" v="124"/>
          <ac:picMkLst>
            <pc:docMk/>
            <pc:sldMk cId="3699081086" sldId="286"/>
            <ac:picMk id="3" creationId="{66A44411-FCCD-CE53-F058-54EA05DFF498}"/>
          </ac:picMkLst>
        </pc:picChg>
        <pc:picChg chg="add del">
          <ac:chgData name="Kayla Garcia" userId="S::kgarcia@gidenver.org::4ebe09d9-ab35-49c4-9127-bcef6722a06a" providerId="AD" clId="Web-{D6712899-2891-EA28-FF30-6E8D3817CCDE}" dt="2024-12-13T15:56:23.194" v="132"/>
          <ac:picMkLst>
            <pc:docMk/>
            <pc:sldMk cId="3699081086" sldId="286"/>
            <ac:picMk id="6" creationId="{15AFA7B5-8457-50FA-55B5-323A153BF6D2}"/>
          </ac:picMkLst>
        </pc:picChg>
        <pc:picChg chg="add">
          <ac:chgData name="Kayla Garcia" userId="S::kgarcia@gidenver.org::4ebe09d9-ab35-49c4-9127-bcef6722a06a" providerId="AD" clId="Web-{D6712899-2891-EA28-FF30-6E8D3817CCDE}" dt="2024-12-13T15:56:25.554" v="134"/>
          <ac:picMkLst>
            <pc:docMk/>
            <pc:sldMk cId="3699081086" sldId="286"/>
            <ac:picMk id="8" creationId="{4274ABED-A750-FBF9-A854-2366833C88C7}"/>
          </ac:picMkLst>
        </pc:picChg>
        <pc:picChg chg="del">
          <ac:chgData name="Kayla Garcia" userId="S::kgarcia@gidenver.org::4ebe09d9-ab35-49c4-9127-bcef6722a06a" providerId="AD" clId="Web-{D6712899-2891-EA28-FF30-6E8D3817CCDE}" dt="2024-12-13T15:56:25.179" v="133"/>
          <ac:picMkLst>
            <pc:docMk/>
            <pc:sldMk cId="3699081086" sldId="286"/>
            <ac:picMk id="17" creationId="{FDF35CB1-6824-1657-F8D7-A27CAAC3098A}"/>
          </ac:picMkLst>
        </pc:picChg>
      </pc:sldChg>
      <pc:sldChg chg="addSp delSp modSp mod setBg">
        <pc:chgData name="Kayla Garcia" userId="S::kgarcia@gidenver.org::4ebe09d9-ab35-49c4-9127-bcef6722a06a" providerId="AD" clId="Web-{D6712899-2891-EA28-FF30-6E8D3817CCDE}" dt="2024-12-13T19:37:04.957" v="315"/>
        <pc:sldMkLst>
          <pc:docMk/>
          <pc:sldMk cId="3444590926" sldId="288"/>
        </pc:sldMkLst>
        <pc:spChg chg="mod">
          <ac:chgData name="Kayla Garcia" userId="S::kgarcia@gidenver.org::4ebe09d9-ab35-49c4-9127-bcef6722a06a" providerId="AD" clId="Web-{D6712899-2891-EA28-FF30-6E8D3817CCDE}" dt="2024-12-13T15:42:58.027" v="10"/>
          <ac:spMkLst>
            <pc:docMk/>
            <pc:sldMk cId="3444590926" sldId="288"/>
            <ac:spMk id="3" creationId="{00000000-0000-0000-0000-000000000000}"/>
          </ac:spMkLst>
        </pc:spChg>
        <pc:spChg chg="mod">
          <ac:chgData name="Kayla Garcia" userId="S::kgarcia@gidenver.org::4ebe09d9-ab35-49c4-9127-bcef6722a06a" providerId="AD" clId="Web-{D6712899-2891-EA28-FF30-6E8D3817CCDE}" dt="2024-12-13T15:42:58.027" v="11"/>
          <ac:spMkLst>
            <pc:docMk/>
            <pc:sldMk cId="3444590926" sldId="288"/>
            <ac:spMk id="4" creationId="{00000000-0000-0000-0000-000000000000}"/>
          </ac:spMkLst>
        </pc:spChg>
        <pc:spChg chg="add del">
          <ac:chgData name="Kayla Garcia" userId="S::kgarcia@gidenver.org::4ebe09d9-ab35-49c4-9127-bcef6722a06a" providerId="AD" clId="Web-{D6712899-2891-EA28-FF30-6E8D3817CCDE}" dt="2024-12-13T15:53:36.914" v="110"/>
          <ac:spMkLst>
            <pc:docMk/>
            <pc:sldMk cId="3444590926" sldId="288"/>
            <ac:spMk id="6" creationId="{1807F394-5705-998B-5FB7-E655905937BD}"/>
          </ac:spMkLst>
        </pc:spChg>
        <pc:spChg chg="mod">
          <ac:chgData name="Kayla Garcia" userId="S::kgarcia@gidenver.org::4ebe09d9-ab35-49c4-9127-bcef6722a06a" providerId="AD" clId="Web-{D6712899-2891-EA28-FF30-6E8D3817CCDE}" dt="2024-12-13T16:03:34.833" v="202" actId="20577"/>
          <ac:spMkLst>
            <pc:docMk/>
            <pc:sldMk cId="3444590926" sldId="288"/>
            <ac:spMk id="13" creationId="{38C84201-AA97-7AD0-48F1-B56A84A8B400}"/>
          </ac:spMkLst>
        </pc:spChg>
        <pc:spChg chg="del">
          <ac:chgData name="Kayla Garcia" userId="S::kgarcia@gidenver.org::4ebe09d9-ab35-49c4-9127-bcef6722a06a" providerId="AD" clId="Web-{D6712899-2891-EA28-FF30-6E8D3817CCDE}" dt="2024-12-13T15:42:06.371" v="3"/>
          <ac:spMkLst>
            <pc:docMk/>
            <pc:sldMk cId="3444590926" sldId="288"/>
            <ac:spMk id="14" creationId="{00000000-0000-0000-0000-000000000000}"/>
          </ac:spMkLst>
        </pc:spChg>
        <pc:spChg chg="add mod">
          <ac:chgData name="Kayla Garcia" userId="S::kgarcia@gidenver.org::4ebe09d9-ab35-49c4-9127-bcef6722a06a" providerId="AD" clId="Web-{D6712899-2891-EA28-FF30-6E8D3817CCDE}" dt="2024-12-13T16:14:56.079" v="303"/>
          <ac:spMkLst>
            <pc:docMk/>
            <pc:sldMk cId="3444590926" sldId="288"/>
            <ac:spMk id="17" creationId="{376498B2-1E20-A94B-918B-A09AB1C51CBD}"/>
          </ac:spMkLst>
        </pc:spChg>
        <pc:spChg chg="mod">
          <ac:chgData name="Kayla Garcia" userId="S::kgarcia@gidenver.org::4ebe09d9-ab35-49c4-9127-bcef6722a06a" providerId="AD" clId="Web-{D6712899-2891-EA28-FF30-6E8D3817CCDE}" dt="2024-12-13T16:03:50.832" v="212" actId="1076"/>
          <ac:spMkLst>
            <pc:docMk/>
            <pc:sldMk cId="3444590926" sldId="288"/>
            <ac:spMk id="19" creationId="{5593B2A7-A12C-6F34-C679-7B06F0018BC2}"/>
          </ac:spMkLst>
        </pc:spChg>
        <pc:spChg chg="add del mod">
          <ac:chgData name="Kayla Garcia" userId="S::kgarcia@gidenver.org::4ebe09d9-ab35-49c4-9127-bcef6722a06a" providerId="AD" clId="Web-{D6712899-2891-EA28-FF30-6E8D3817CCDE}" dt="2024-12-13T19:37:04.957" v="315"/>
          <ac:spMkLst>
            <pc:docMk/>
            <pc:sldMk cId="3444590926" sldId="288"/>
            <ac:spMk id="20" creationId="{3F4527C8-6A5E-5F9E-FA53-D78CA75DEB1E}"/>
          </ac:spMkLst>
        </pc:spChg>
        <pc:spChg chg="mod">
          <ac:chgData name="Kayla Garcia" userId="S::kgarcia@gidenver.org::4ebe09d9-ab35-49c4-9127-bcef6722a06a" providerId="AD" clId="Web-{D6712899-2891-EA28-FF30-6E8D3817CCDE}" dt="2024-12-13T16:03:53.879" v="213" actId="1076"/>
          <ac:spMkLst>
            <pc:docMk/>
            <pc:sldMk cId="3444590926" sldId="288"/>
            <ac:spMk id="21" creationId="{D90432E6-6DF1-C458-DF61-5236AE6E57DE}"/>
          </ac:spMkLst>
        </pc:spChg>
        <pc:spChg chg="del">
          <ac:chgData name="Kayla Garcia" userId="S::kgarcia@gidenver.org::4ebe09d9-ab35-49c4-9127-bcef6722a06a" providerId="AD" clId="Web-{D6712899-2891-EA28-FF30-6E8D3817CCDE}" dt="2024-12-13T16:14:55.266" v="302"/>
          <ac:spMkLst>
            <pc:docMk/>
            <pc:sldMk cId="3444590926" sldId="288"/>
            <ac:spMk id="23" creationId="{59180036-9BE5-84C6-5726-2CBFF4B5AB6E}"/>
          </ac:spMkLst>
        </pc:spChg>
        <pc:grpChg chg="del mod">
          <ac:chgData name="Kayla Garcia" userId="S::kgarcia@gidenver.org::4ebe09d9-ab35-49c4-9127-bcef6722a06a" providerId="AD" clId="Web-{D6712899-2891-EA28-FF30-6E8D3817CCDE}" dt="2024-12-13T15:44:05.182" v="32"/>
          <ac:grpSpMkLst>
            <pc:docMk/>
            <pc:sldMk cId="3444590926" sldId="288"/>
            <ac:grpSpMk id="2" creationId="{00000000-0000-0000-0000-000000000000}"/>
          </ac:grpSpMkLst>
        </pc:grpChg>
        <pc:picChg chg="add del">
          <ac:chgData name="Kayla Garcia" userId="S::kgarcia@gidenver.org::4ebe09d9-ab35-49c4-9127-bcef6722a06a" providerId="AD" clId="Web-{D6712899-2891-EA28-FF30-6E8D3817CCDE}" dt="2024-12-13T15:53:36.914" v="109"/>
          <ac:picMkLst>
            <pc:docMk/>
            <pc:sldMk cId="3444590926" sldId="288"/>
            <ac:picMk id="8" creationId="{AF2432B8-F7D3-5B27-9CBB-99D6E6BCC4E1}"/>
          </ac:picMkLst>
        </pc:picChg>
        <pc:picChg chg="add del">
          <ac:chgData name="Kayla Garcia" userId="S::kgarcia@gidenver.org::4ebe09d9-ab35-49c4-9127-bcef6722a06a" providerId="AD" clId="Web-{D6712899-2891-EA28-FF30-6E8D3817CCDE}" dt="2024-12-13T15:53:44.008" v="112"/>
          <ac:picMkLst>
            <pc:docMk/>
            <pc:sldMk cId="3444590926" sldId="288"/>
            <ac:picMk id="10" creationId="{44E6F2D9-729F-92FE-D753-499FD45951CD}"/>
          </ac:picMkLst>
        </pc:picChg>
        <pc:picChg chg="add del mod">
          <ac:chgData name="Kayla Garcia" userId="S::kgarcia@gidenver.org::4ebe09d9-ab35-49c4-9127-bcef6722a06a" providerId="AD" clId="Web-{D6712899-2891-EA28-FF30-6E8D3817CCDE}" dt="2024-12-13T15:56:36.054" v="138"/>
          <ac:picMkLst>
            <pc:docMk/>
            <pc:sldMk cId="3444590926" sldId="288"/>
            <ac:picMk id="12" creationId="{4D2F5C59-4FFA-F8B2-16A0-3B49E241824F}"/>
          </ac:picMkLst>
        </pc:picChg>
        <pc:picChg chg="add">
          <ac:chgData name="Kayla Garcia" userId="S::kgarcia@gidenver.org::4ebe09d9-ab35-49c4-9127-bcef6722a06a" providerId="AD" clId="Web-{D6712899-2891-EA28-FF30-6E8D3817CCDE}" dt="2024-12-13T15:56:32.819" v="137"/>
          <ac:picMkLst>
            <pc:docMk/>
            <pc:sldMk cId="3444590926" sldId="288"/>
            <ac:picMk id="16" creationId="{5CD41CA7-2414-67AB-9632-2A7C6D15507E}"/>
          </ac:picMkLst>
        </pc:picChg>
        <pc:picChg chg="del mod">
          <ac:chgData name="Kayla Garcia" userId="S::kgarcia@gidenver.org::4ebe09d9-ab35-49c4-9127-bcef6722a06a" providerId="AD" clId="Web-{D6712899-2891-EA28-FF30-6E8D3817CCDE}" dt="2024-12-13T15:53:17.601" v="103"/>
          <ac:picMkLst>
            <pc:docMk/>
            <pc:sldMk cId="3444590926" sldId="288"/>
            <ac:picMk id="18" creationId="{5296824F-8BF7-C5FD-75DD-562FE24F426E}"/>
          </ac:picMkLst>
        </pc:picChg>
      </pc:sldChg>
      <pc:sldChg chg="addSp delSp modSp">
        <pc:chgData name="Kayla Garcia" userId="S::kgarcia@gidenver.org::4ebe09d9-ab35-49c4-9127-bcef6722a06a" providerId="AD" clId="Web-{D6712899-2891-EA28-FF30-6E8D3817CCDE}" dt="2024-12-13T15:57:51.741" v="157" actId="20577"/>
        <pc:sldMkLst>
          <pc:docMk/>
          <pc:sldMk cId="1162419480" sldId="291"/>
        </pc:sldMkLst>
        <pc:spChg chg="mod">
          <ac:chgData name="Kayla Garcia" userId="S::kgarcia@gidenver.org::4ebe09d9-ab35-49c4-9127-bcef6722a06a" providerId="AD" clId="Web-{D6712899-2891-EA28-FF30-6E8D3817CCDE}" dt="2024-12-13T15:57:51.741" v="157" actId="20577"/>
          <ac:spMkLst>
            <pc:docMk/>
            <pc:sldMk cId="1162419480" sldId="291"/>
            <ac:spMk id="14" creationId="{00000000-0000-0000-0000-000000000000}"/>
          </ac:spMkLst>
        </pc:spChg>
        <pc:picChg chg="add">
          <ac:chgData name="Kayla Garcia" userId="S::kgarcia@gidenver.org::4ebe09d9-ab35-49c4-9127-bcef6722a06a" providerId="AD" clId="Web-{D6712899-2891-EA28-FF30-6E8D3817CCDE}" dt="2024-12-13T15:57:45.678" v="156"/>
          <ac:picMkLst>
            <pc:docMk/>
            <pc:sldMk cId="1162419480" sldId="291"/>
            <ac:picMk id="3" creationId="{2D2CF48C-6D96-D710-C4D8-31F8F1F1A77E}"/>
          </ac:picMkLst>
        </pc:picChg>
        <pc:picChg chg="del">
          <ac:chgData name="Kayla Garcia" userId="S::kgarcia@gidenver.org::4ebe09d9-ab35-49c4-9127-bcef6722a06a" providerId="AD" clId="Web-{D6712899-2891-EA28-FF30-6E8D3817CCDE}" dt="2024-12-13T15:57:45.319" v="155"/>
          <ac:picMkLst>
            <pc:docMk/>
            <pc:sldMk cId="1162419480" sldId="291"/>
            <ac:picMk id="13" creationId="{0D6FD14D-A4FF-6DA0-EDF8-82A14592BD62}"/>
          </ac:picMkLst>
        </pc:picChg>
      </pc:sldChg>
      <pc:sldChg chg="addSp delSp modSp">
        <pc:chgData name="Kayla Garcia" userId="S::kgarcia@gidenver.org::4ebe09d9-ab35-49c4-9127-bcef6722a06a" providerId="AD" clId="Web-{D6712899-2891-EA28-FF30-6E8D3817CCDE}" dt="2024-12-13T17:45:17.438" v="313" actId="1076"/>
        <pc:sldMkLst>
          <pc:docMk/>
          <pc:sldMk cId="3151989064" sldId="294"/>
        </pc:sldMkLst>
        <pc:spChg chg="mod">
          <ac:chgData name="Kayla Garcia" userId="S::kgarcia@gidenver.org::4ebe09d9-ab35-49c4-9127-bcef6722a06a" providerId="AD" clId="Web-{D6712899-2891-EA28-FF30-6E8D3817CCDE}" dt="2024-12-13T15:50:42.102" v="88" actId="20577"/>
          <ac:spMkLst>
            <pc:docMk/>
            <pc:sldMk cId="3151989064" sldId="294"/>
            <ac:spMk id="13" creationId="{38C84201-AA97-7AD0-48F1-B56A84A8B400}"/>
          </ac:spMkLst>
        </pc:spChg>
        <pc:spChg chg="mod">
          <ac:chgData name="Kayla Garcia" userId="S::kgarcia@gidenver.org::4ebe09d9-ab35-49c4-9127-bcef6722a06a" providerId="AD" clId="Web-{D6712899-2891-EA28-FF30-6E8D3817CCDE}" dt="2024-12-13T17:45:17.438" v="313" actId="1076"/>
          <ac:spMkLst>
            <pc:docMk/>
            <pc:sldMk cId="3151989064" sldId="294"/>
            <ac:spMk id="14" creationId="{00000000-0000-0000-0000-000000000000}"/>
          </ac:spMkLst>
        </pc:spChg>
        <pc:grpChg chg="mod">
          <ac:chgData name="Kayla Garcia" userId="S::kgarcia@gidenver.org::4ebe09d9-ab35-49c4-9127-bcef6722a06a" providerId="AD" clId="Web-{D6712899-2891-EA28-FF30-6E8D3817CCDE}" dt="2024-12-13T15:56:55.632" v="145" actId="14100"/>
          <ac:grpSpMkLst>
            <pc:docMk/>
            <pc:sldMk cId="3151989064" sldId="294"/>
            <ac:grpSpMk id="2" creationId="{00000000-0000-0000-0000-000000000000}"/>
          </ac:grpSpMkLst>
        </pc:grpChg>
        <pc:picChg chg="mod">
          <ac:chgData name="Kayla Garcia" userId="S::kgarcia@gidenver.org::4ebe09d9-ab35-49c4-9127-bcef6722a06a" providerId="AD" clId="Web-{D6712899-2891-EA28-FF30-6E8D3817CCDE}" dt="2024-12-13T15:57:04.163" v="147" actId="1076"/>
          <ac:picMkLst>
            <pc:docMk/>
            <pc:sldMk cId="3151989064" sldId="294"/>
            <ac:picMk id="6" creationId="{688D52BD-5760-5519-02A4-E306B6B9E1D3}"/>
          </ac:picMkLst>
        </pc:picChg>
        <pc:picChg chg="add">
          <ac:chgData name="Kayla Garcia" userId="S::kgarcia@gidenver.org::4ebe09d9-ab35-49c4-9127-bcef6722a06a" providerId="AD" clId="Web-{D6712899-2891-EA28-FF30-6E8D3817CCDE}" dt="2024-12-13T15:55:23.866" v="121"/>
          <ac:picMkLst>
            <pc:docMk/>
            <pc:sldMk cId="3151989064" sldId="294"/>
            <ac:picMk id="7" creationId="{373EAD5A-0902-5C1D-8183-18AF98217C64}"/>
          </ac:picMkLst>
        </pc:picChg>
        <pc:picChg chg="add">
          <ac:chgData name="Kayla Garcia" userId="S::kgarcia@gidenver.org::4ebe09d9-ab35-49c4-9127-bcef6722a06a" providerId="AD" clId="Web-{D6712899-2891-EA28-FF30-6E8D3817CCDE}" dt="2024-12-13T15:56:48.819" v="143"/>
          <ac:picMkLst>
            <pc:docMk/>
            <pc:sldMk cId="3151989064" sldId="294"/>
            <ac:picMk id="9" creationId="{45D80E1B-E834-8332-B5A7-05D5FD1F80DC}"/>
          </ac:picMkLst>
        </pc:picChg>
        <pc:picChg chg="del">
          <ac:chgData name="Kayla Garcia" userId="S::kgarcia@gidenver.org::4ebe09d9-ab35-49c4-9127-bcef6722a06a" providerId="AD" clId="Web-{D6712899-2891-EA28-FF30-6E8D3817CCDE}" dt="2024-12-13T15:56:48.241" v="142"/>
          <ac:picMkLst>
            <pc:docMk/>
            <pc:sldMk cId="3151989064" sldId="294"/>
            <ac:picMk id="19" creationId="{4867A6FD-F588-22A2-6A71-9293401CC891}"/>
          </ac:picMkLst>
        </pc:picChg>
      </pc:sldChg>
      <pc:sldChg chg="addSp delSp modSp">
        <pc:chgData name="Kayla Garcia" userId="S::kgarcia@gidenver.org::4ebe09d9-ab35-49c4-9127-bcef6722a06a" providerId="AD" clId="Web-{D6712899-2891-EA28-FF30-6E8D3817CCDE}" dt="2024-12-13T17:45:21.625" v="314" actId="1076"/>
        <pc:sldMkLst>
          <pc:docMk/>
          <pc:sldMk cId="2733784826" sldId="295"/>
        </pc:sldMkLst>
        <pc:spChg chg="mod">
          <ac:chgData name="Kayla Garcia" userId="S::kgarcia@gidenver.org::4ebe09d9-ab35-49c4-9127-bcef6722a06a" providerId="AD" clId="Web-{D6712899-2891-EA28-FF30-6E8D3817CCDE}" dt="2024-12-13T15:51:45.664" v="95" actId="20577"/>
          <ac:spMkLst>
            <pc:docMk/>
            <pc:sldMk cId="2733784826" sldId="295"/>
            <ac:spMk id="13" creationId="{F3ED2A57-95AF-B226-211D-A122686680C2}"/>
          </ac:spMkLst>
        </pc:spChg>
        <pc:spChg chg="mod">
          <ac:chgData name="Kayla Garcia" userId="S::kgarcia@gidenver.org::4ebe09d9-ab35-49c4-9127-bcef6722a06a" providerId="AD" clId="Web-{D6712899-2891-EA28-FF30-6E8D3817CCDE}" dt="2024-12-13T17:45:21.625" v="314" actId="1076"/>
          <ac:spMkLst>
            <pc:docMk/>
            <pc:sldMk cId="2733784826" sldId="295"/>
            <ac:spMk id="14" creationId="{34A5622B-EADF-9F27-9899-717A9B4C151E}"/>
          </ac:spMkLst>
        </pc:spChg>
        <pc:grpChg chg="mod">
          <ac:chgData name="Kayla Garcia" userId="S::kgarcia@gidenver.org::4ebe09d9-ab35-49c4-9127-bcef6722a06a" providerId="AD" clId="Web-{D6712899-2891-EA28-FF30-6E8D3817CCDE}" dt="2024-12-13T15:57:24.475" v="152" actId="14100"/>
          <ac:grpSpMkLst>
            <pc:docMk/>
            <pc:sldMk cId="2733784826" sldId="295"/>
            <ac:grpSpMk id="2" creationId="{BAD151FD-3C86-F197-C8A0-A2FAB055524E}"/>
          </ac:grpSpMkLst>
        </pc:grpChg>
        <pc:picChg chg="mod">
          <ac:chgData name="Kayla Garcia" userId="S::kgarcia@gidenver.org::4ebe09d9-ab35-49c4-9127-bcef6722a06a" providerId="AD" clId="Web-{D6712899-2891-EA28-FF30-6E8D3817CCDE}" dt="2024-12-13T15:57:32.866" v="153" actId="1076"/>
          <ac:picMkLst>
            <pc:docMk/>
            <pc:sldMk cId="2733784826" sldId="295"/>
            <ac:picMk id="6" creationId="{5B27161F-558F-E508-2E40-BC5A6730A396}"/>
          </ac:picMkLst>
        </pc:picChg>
        <pc:picChg chg="add del">
          <ac:chgData name="Kayla Garcia" userId="S::kgarcia@gidenver.org::4ebe09d9-ab35-49c4-9127-bcef6722a06a" providerId="AD" clId="Web-{D6712899-2891-EA28-FF30-6E8D3817CCDE}" dt="2024-12-13T15:57:34.694" v="154"/>
          <ac:picMkLst>
            <pc:docMk/>
            <pc:sldMk cId="2733784826" sldId="295"/>
            <ac:picMk id="7" creationId="{FD1AC0AF-C034-47F1-5E7A-D69BE766E5BE}"/>
          </ac:picMkLst>
        </pc:picChg>
        <pc:picChg chg="add">
          <ac:chgData name="Kayla Garcia" userId="S::kgarcia@gidenver.org::4ebe09d9-ab35-49c4-9127-bcef6722a06a" providerId="AD" clId="Web-{D6712899-2891-EA28-FF30-6E8D3817CCDE}" dt="2024-12-13T15:56:29.210" v="136"/>
          <ac:picMkLst>
            <pc:docMk/>
            <pc:sldMk cId="2733784826" sldId="295"/>
            <ac:picMk id="9" creationId="{8C239516-0DF3-90B6-DC41-1AB4397DDF4A}"/>
          </ac:picMkLst>
        </pc:picChg>
        <pc:picChg chg="del">
          <ac:chgData name="Kayla Garcia" userId="S::kgarcia@gidenver.org::4ebe09d9-ab35-49c4-9127-bcef6722a06a" providerId="AD" clId="Web-{D6712899-2891-EA28-FF30-6E8D3817CCDE}" dt="2024-12-13T15:56:28.866" v="135"/>
          <ac:picMkLst>
            <pc:docMk/>
            <pc:sldMk cId="2733784826" sldId="295"/>
            <ac:picMk id="17" creationId="{218A526A-8268-511D-AA49-EC392D99F8B7}"/>
          </ac:picMkLst>
        </pc:picChg>
      </pc:sldChg>
      <pc:sldChg chg="del">
        <pc:chgData name="Kayla Garcia" userId="S::kgarcia@gidenver.org::4ebe09d9-ab35-49c4-9127-bcef6722a06a" providerId="AD" clId="Web-{D6712899-2891-EA28-FF30-6E8D3817CCDE}" dt="2024-12-13T16:01:01.490" v="177"/>
        <pc:sldMkLst>
          <pc:docMk/>
          <pc:sldMk cId="2097237198" sldId="296"/>
        </pc:sldMkLst>
      </pc:sldChg>
      <pc:sldChg chg="addSp delSp modSp add del replId">
        <pc:chgData name="Kayla Garcia" userId="S::kgarcia@gidenver.org::4ebe09d9-ab35-49c4-9127-bcef6722a06a" providerId="AD" clId="Web-{D6712899-2891-EA28-FF30-6E8D3817CCDE}" dt="2024-12-13T16:11:44.564" v="301"/>
        <pc:sldMkLst>
          <pc:docMk/>
          <pc:sldMk cId="239941302" sldId="298"/>
        </pc:sldMkLst>
        <pc:spChg chg="add mod">
          <ac:chgData name="Kayla Garcia" userId="S::kgarcia@gidenver.org::4ebe09d9-ab35-49c4-9127-bcef6722a06a" providerId="AD" clId="Web-{D6712899-2891-EA28-FF30-6E8D3817CCDE}" dt="2024-12-13T16:11:17.096" v="300" actId="1076"/>
          <ac:spMkLst>
            <pc:docMk/>
            <pc:sldMk cId="239941302" sldId="298"/>
            <ac:spMk id="2" creationId="{88E83D46-6542-03EE-0466-419177435F52}"/>
          </ac:spMkLst>
        </pc:spChg>
        <pc:spChg chg="mod">
          <ac:chgData name="Kayla Garcia" userId="S::kgarcia@gidenver.org::4ebe09d9-ab35-49c4-9127-bcef6722a06a" providerId="AD" clId="Web-{D6712899-2891-EA28-FF30-6E8D3817CCDE}" dt="2024-12-13T16:05:08.691" v="234" actId="1076"/>
          <ac:spMkLst>
            <pc:docMk/>
            <pc:sldMk cId="239941302" sldId="298"/>
            <ac:spMk id="13" creationId="{38C84201-AA97-7AD0-48F1-B56A84A8B400}"/>
          </ac:spMkLst>
        </pc:spChg>
        <pc:spChg chg="mod">
          <ac:chgData name="Kayla Garcia" userId="S::kgarcia@gidenver.org::4ebe09d9-ab35-49c4-9127-bcef6722a06a" providerId="AD" clId="Web-{D6712899-2891-EA28-FF30-6E8D3817CCDE}" dt="2024-12-13T16:04:59.832" v="230" actId="20577"/>
          <ac:spMkLst>
            <pc:docMk/>
            <pc:sldMk cId="239941302" sldId="298"/>
            <ac:spMk id="14" creationId="{00000000-0000-0000-0000-000000000000}"/>
          </ac:spMkLst>
        </pc:spChg>
        <pc:spChg chg="mod">
          <ac:chgData name="Kayla Garcia" userId="S::kgarcia@gidenver.org::4ebe09d9-ab35-49c4-9127-bcef6722a06a" providerId="AD" clId="Web-{D6712899-2891-EA28-FF30-6E8D3817CCDE}" dt="2024-12-13T16:07:38.597" v="294" actId="1076"/>
          <ac:spMkLst>
            <pc:docMk/>
            <pc:sldMk cId="239941302" sldId="298"/>
            <ac:spMk id="16" creationId="{94E01E91-0A49-A79A-BB5E-59BDD66D5473}"/>
          </ac:spMkLst>
        </pc:spChg>
        <pc:spChg chg="mod">
          <ac:chgData name="Kayla Garcia" userId="S::kgarcia@gidenver.org::4ebe09d9-ab35-49c4-9127-bcef6722a06a" providerId="AD" clId="Web-{D6712899-2891-EA28-FF30-6E8D3817CCDE}" dt="2024-12-13T16:07:40.816" v="295" actId="1076"/>
          <ac:spMkLst>
            <pc:docMk/>
            <pc:sldMk cId="239941302" sldId="298"/>
            <ac:spMk id="17" creationId="{A66C1080-D160-0948-7B99-98E9AED0C869}"/>
          </ac:spMkLst>
        </pc:spChg>
        <pc:spChg chg="mod">
          <ac:chgData name="Kayla Garcia" userId="S::kgarcia@gidenver.org::4ebe09d9-ab35-49c4-9127-bcef6722a06a" providerId="AD" clId="Web-{D6712899-2891-EA28-FF30-6E8D3817CCDE}" dt="2024-12-13T16:05:08.707" v="235" actId="1076"/>
          <ac:spMkLst>
            <pc:docMk/>
            <pc:sldMk cId="239941302" sldId="298"/>
            <ac:spMk id="18" creationId="{60BB0041-CB61-6667-E10E-94793C949B9B}"/>
          </ac:spMkLst>
        </pc:spChg>
        <pc:spChg chg="del mod">
          <ac:chgData name="Kayla Garcia" userId="S::kgarcia@gidenver.org::4ebe09d9-ab35-49c4-9127-bcef6722a06a" providerId="AD" clId="Web-{D6712899-2891-EA28-FF30-6E8D3817CCDE}" dt="2024-12-13T16:07:36.081" v="293"/>
          <ac:spMkLst>
            <pc:docMk/>
            <pc:sldMk cId="239941302" sldId="298"/>
            <ac:spMk id="19" creationId="{F6171070-F7AC-E540-E07A-21256D47C591}"/>
          </ac:spMkLst>
        </pc:spChg>
        <pc:spChg chg="mod">
          <ac:chgData name="Kayla Garcia" userId="S::kgarcia@gidenver.org::4ebe09d9-ab35-49c4-9127-bcef6722a06a" providerId="AD" clId="Web-{D6712899-2891-EA28-FF30-6E8D3817CCDE}" dt="2024-12-13T16:05:08.707" v="236" actId="1076"/>
          <ac:spMkLst>
            <pc:docMk/>
            <pc:sldMk cId="239941302" sldId="298"/>
            <ac:spMk id="26" creationId="{4071A04D-C153-8750-7324-B7C9762B024C}"/>
          </ac:spMkLst>
        </pc:spChg>
        <pc:picChg chg="del">
          <ac:chgData name="Kayla Garcia" userId="S::kgarcia@gidenver.org::4ebe09d9-ab35-49c4-9127-bcef6722a06a" providerId="AD" clId="Web-{D6712899-2891-EA28-FF30-6E8D3817CCDE}" dt="2024-12-13T16:05:04.082" v="233"/>
          <ac:picMkLst>
            <pc:docMk/>
            <pc:sldMk cId="239941302" sldId="298"/>
            <ac:picMk id="27" creationId="{04B6C281-261A-B935-B8FE-BFE85C1FC4C9}"/>
          </ac:picMkLst>
        </pc:picChg>
        <pc:picChg chg="del">
          <ac:chgData name="Kayla Garcia" userId="S::kgarcia@gidenver.org::4ebe09d9-ab35-49c4-9127-bcef6722a06a" providerId="AD" clId="Web-{D6712899-2891-EA28-FF30-6E8D3817CCDE}" dt="2024-12-13T16:05:04.082" v="232"/>
          <ac:picMkLst>
            <pc:docMk/>
            <pc:sldMk cId="239941302" sldId="298"/>
            <ac:picMk id="28" creationId="{F7D27751-A0AE-9836-5809-F2A6B05AF3AD}"/>
          </ac:picMkLst>
        </pc:picChg>
        <pc:picChg chg="del">
          <ac:chgData name="Kayla Garcia" userId="S::kgarcia@gidenver.org::4ebe09d9-ab35-49c4-9127-bcef6722a06a" providerId="AD" clId="Web-{D6712899-2891-EA28-FF30-6E8D3817CCDE}" dt="2024-12-13T16:05:04.082" v="231"/>
          <ac:picMkLst>
            <pc:docMk/>
            <pc:sldMk cId="239941302" sldId="298"/>
            <ac:picMk id="29" creationId="{C88D8DAF-071B-874F-3AE0-FF4FF4AB470D}"/>
          </ac:picMkLst>
        </pc:picChg>
      </pc:sldChg>
      <pc:sldChg chg="delSp modSp add del replId">
        <pc:chgData name="Kayla Garcia" userId="S::kgarcia@gidenver.org::4ebe09d9-ab35-49c4-9127-bcef6722a06a" providerId="AD" clId="Web-{D6712899-2891-EA28-FF30-6E8D3817CCDE}" dt="2024-12-13T19:38:08.552" v="320"/>
        <pc:sldMkLst>
          <pc:docMk/>
          <pc:sldMk cId="784650581" sldId="298"/>
        </pc:sldMkLst>
        <pc:spChg chg="mod">
          <ac:chgData name="Kayla Garcia" userId="S::kgarcia@gidenver.org::4ebe09d9-ab35-49c4-9127-bcef6722a06a" providerId="AD" clId="Web-{D6712899-2891-EA28-FF30-6E8D3817CCDE}" dt="2024-12-13T19:37:23.723" v="319" actId="1076"/>
          <ac:spMkLst>
            <pc:docMk/>
            <pc:sldMk cId="784650581" sldId="298"/>
            <ac:spMk id="13" creationId="{38C84201-AA97-7AD0-48F1-B56A84A8B400}"/>
          </ac:spMkLst>
        </pc:spChg>
        <pc:spChg chg="del">
          <ac:chgData name="Kayla Garcia" userId="S::kgarcia@gidenver.org::4ebe09d9-ab35-49c4-9127-bcef6722a06a" providerId="AD" clId="Web-{D6712899-2891-EA28-FF30-6E8D3817CCDE}" dt="2024-12-13T19:37:19.410" v="318"/>
          <ac:spMkLst>
            <pc:docMk/>
            <pc:sldMk cId="784650581" sldId="298"/>
            <ac:spMk id="19" creationId="{5593B2A7-A12C-6F34-C679-7B06F0018BC2}"/>
          </ac:spMkLst>
        </pc:spChg>
        <pc:spChg chg="del">
          <ac:chgData name="Kayla Garcia" userId="S::kgarcia@gidenver.org::4ebe09d9-ab35-49c4-9127-bcef6722a06a" providerId="AD" clId="Web-{D6712899-2891-EA28-FF30-6E8D3817CCDE}" dt="2024-12-13T19:37:19.410" v="317"/>
          <ac:spMkLst>
            <pc:docMk/>
            <pc:sldMk cId="784650581" sldId="298"/>
            <ac:spMk id="21" creationId="{D90432E6-6DF1-C458-DF61-5236AE6E57DE}"/>
          </ac:spMkLst>
        </pc:spChg>
      </pc:sldChg>
      <pc:sldChg chg="add replId">
        <pc:chgData name="Kayla Garcia" userId="S::kgarcia@gidenver.org::4ebe09d9-ab35-49c4-9127-bcef6722a06a" providerId="AD" clId="Web-{D6712899-2891-EA28-FF30-6E8D3817CCDE}" dt="2024-12-13T19:38:15.146" v="321"/>
        <pc:sldMkLst>
          <pc:docMk/>
          <pc:sldMk cId="3142764605" sldId="298"/>
        </pc:sldMkLst>
      </pc:sldChg>
      <pc:sldChg chg="add del ord">
        <pc:chgData name="Kayla Garcia" userId="S::kgarcia@gidenver.org::4ebe09d9-ab35-49c4-9127-bcef6722a06a" providerId="AD" clId="Web-{D6712899-2891-EA28-FF30-6E8D3817CCDE}" dt="2024-12-13T16:11:09.361" v="298"/>
        <pc:sldMkLst>
          <pc:docMk/>
          <pc:sldMk cId="1500176702" sldId="299"/>
        </pc:sldMkLst>
      </pc:sldChg>
    </pc:docChg>
  </pc:docChgLst>
  <pc:docChgLst>
    <pc:chgData name="Kayla Garcia" userId="S::kgarcia@gidenver.org::4ebe09d9-ab35-49c4-9127-bcef6722a06a" providerId="AD" clId="Web-{655595E1-9FAD-49C0-A1FE-5816A434854E}"/>
    <pc:docChg chg="modSld">
      <pc:chgData name="Kayla Garcia" userId="S::kgarcia@gidenver.org::4ebe09d9-ab35-49c4-9127-bcef6722a06a" providerId="AD" clId="Web-{655595E1-9FAD-49C0-A1FE-5816A434854E}" dt="2025-01-10T21:48:03.438" v="64" actId="20577"/>
      <pc:docMkLst>
        <pc:docMk/>
      </pc:docMkLst>
      <pc:sldChg chg="modSp">
        <pc:chgData name="Kayla Garcia" userId="S::kgarcia@gidenver.org::4ebe09d9-ab35-49c4-9127-bcef6722a06a" providerId="AD" clId="Web-{655595E1-9FAD-49C0-A1FE-5816A434854E}" dt="2025-01-10T21:48:03.438" v="64" actId="20577"/>
        <pc:sldMkLst>
          <pc:docMk/>
          <pc:sldMk cId="3444590926" sldId="288"/>
        </pc:sldMkLst>
        <pc:spChg chg="mod">
          <ac:chgData name="Kayla Garcia" userId="S::kgarcia@gidenver.org::4ebe09d9-ab35-49c4-9127-bcef6722a06a" providerId="AD" clId="Web-{655595E1-9FAD-49C0-A1FE-5816A434854E}" dt="2025-01-10T21:48:03.438" v="64" actId="20577"/>
          <ac:spMkLst>
            <pc:docMk/>
            <pc:sldMk cId="3444590926" sldId="288"/>
            <ac:spMk id="21" creationId="{D90432E6-6DF1-C458-DF61-5236AE6E57DE}"/>
          </ac:spMkLst>
        </pc:spChg>
      </pc:sldChg>
    </pc:docChg>
  </pc:docChgLst>
  <pc:docChgLst>
    <pc:chgData name="Kayla Garcia" userId="S::kgarcia@gidenver.org::4ebe09d9-ab35-49c4-9127-bcef6722a06a" providerId="AD" clId="Web-{8CBE34CD-1076-165F-B8A5-166A38C9E29F}"/>
    <pc:docChg chg="delSld modSection">
      <pc:chgData name="Kayla Garcia" userId="S::kgarcia@gidenver.org::4ebe09d9-ab35-49c4-9127-bcef6722a06a" providerId="AD" clId="Web-{8CBE34CD-1076-165F-B8A5-166A38C9E29F}" dt="2025-01-10T21:43:16.202" v="4"/>
      <pc:docMkLst>
        <pc:docMk/>
      </pc:docMkLst>
      <pc:sldChg chg="del">
        <pc:chgData name="Kayla Garcia" userId="S::kgarcia@gidenver.org::4ebe09d9-ab35-49c4-9127-bcef6722a06a" providerId="AD" clId="Web-{8CBE34CD-1076-165F-B8A5-166A38C9E29F}" dt="2025-01-10T21:43:10.795" v="0"/>
        <pc:sldMkLst>
          <pc:docMk/>
          <pc:sldMk cId="1805554266" sldId="279"/>
        </pc:sldMkLst>
      </pc:sldChg>
      <pc:sldChg chg="del">
        <pc:chgData name="Kayla Garcia" userId="S::kgarcia@gidenver.org::4ebe09d9-ab35-49c4-9127-bcef6722a06a" providerId="AD" clId="Web-{8CBE34CD-1076-165F-B8A5-166A38C9E29F}" dt="2025-01-10T21:43:11.780" v="1"/>
        <pc:sldMkLst>
          <pc:docMk/>
          <pc:sldMk cId="1747234862" sldId="280"/>
        </pc:sldMkLst>
      </pc:sldChg>
      <pc:sldChg chg="del">
        <pc:chgData name="Kayla Garcia" userId="S::kgarcia@gidenver.org::4ebe09d9-ab35-49c4-9127-bcef6722a06a" providerId="AD" clId="Web-{8CBE34CD-1076-165F-B8A5-166A38C9E29F}" dt="2025-01-10T21:43:13.420" v="2"/>
        <pc:sldMkLst>
          <pc:docMk/>
          <pc:sldMk cId="3305521921" sldId="281"/>
        </pc:sldMkLst>
      </pc:sldChg>
      <pc:sldChg chg="del">
        <pc:chgData name="Kayla Garcia" userId="S::kgarcia@gidenver.org::4ebe09d9-ab35-49c4-9127-bcef6722a06a" providerId="AD" clId="Web-{8CBE34CD-1076-165F-B8A5-166A38C9E29F}" dt="2025-01-10T21:43:15.139" v="3"/>
        <pc:sldMkLst>
          <pc:docMk/>
          <pc:sldMk cId="2499664025" sldId="284"/>
        </pc:sldMkLst>
      </pc:sldChg>
      <pc:sldChg chg="del">
        <pc:chgData name="Kayla Garcia" userId="S::kgarcia@gidenver.org::4ebe09d9-ab35-49c4-9127-bcef6722a06a" providerId="AD" clId="Web-{8CBE34CD-1076-165F-B8A5-166A38C9E29F}" dt="2025-01-10T21:43:16.202" v="4"/>
        <pc:sldMkLst>
          <pc:docMk/>
          <pc:sldMk cId="1431461441" sldId="285"/>
        </pc:sldMkLst>
      </pc:sldChg>
    </pc:docChg>
  </pc:docChgLst>
  <pc:docChgLst>
    <pc:chgData name="Haley Shilts" userId="S::hshilts@gidenver.org::f8c21cfb-136f-4b5a-bf76-9afe2998820b" providerId="AD" clId="Web-{ADABB927-B285-640E-DA16-84E32F30F712}"/>
    <pc:docChg chg="modSld">
      <pc:chgData name="Haley Shilts" userId="S::hshilts@gidenver.org::f8c21cfb-136f-4b5a-bf76-9afe2998820b" providerId="AD" clId="Web-{ADABB927-B285-640E-DA16-84E32F30F712}" dt="2024-12-13T16:17:44.958" v="56" actId="20577"/>
      <pc:docMkLst>
        <pc:docMk/>
      </pc:docMkLst>
      <pc:sldChg chg="modSp">
        <pc:chgData name="Haley Shilts" userId="S::hshilts@gidenver.org::f8c21cfb-136f-4b5a-bf76-9afe2998820b" providerId="AD" clId="Web-{ADABB927-B285-640E-DA16-84E32F30F712}" dt="2024-12-13T16:16:36.114" v="50" actId="1076"/>
        <pc:sldMkLst>
          <pc:docMk/>
          <pc:sldMk cId="4010381790" sldId="275"/>
        </pc:sldMkLst>
        <pc:spChg chg="mod">
          <ac:chgData name="Haley Shilts" userId="S::hshilts@gidenver.org::f8c21cfb-136f-4b5a-bf76-9afe2998820b" providerId="AD" clId="Web-{ADABB927-B285-640E-DA16-84E32F30F712}" dt="2024-12-13T16:16:36.114" v="50" actId="1076"/>
          <ac:spMkLst>
            <pc:docMk/>
            <pc:sldMk cId="4010381790" sldId="275"/>
            <ac:spMk id="14" creationId="{00000000-0000-0000-0000-000000000000}"/>
          </ac:spMkLst>
        </pc:spChg>
      </pc:sldChg>
      <pc:sldChg chg="modSp">
        <pc:chgData name="Haley Shilts" userId="S::hshilts@gidenver.org::f8c21cfb-136f-4b5a-bf76-9afe2998820b" providerId="AD" clId="Web-{ADABB927-B285-640E-DA16-84E32F30F712}" dt="2024-12-13T16:13:37.704" v="42" actId="1076"/>
        <pc:sldMkLst>
          <pc:docMk/>
          <pc:sldMk cId="2161859542" sldId="278"/>
        </pc:sldMkLst>
        <pc:spChg chg="mod">
          <ac:chgData name="Haley Shilts" userId="S::hshilts@gidenver.org::f8c21cfb-136f-4b5a-bf76-9afe2998820b" providerId="AD" clId="Web-{ADABB927-B285-640E-DA16-84E32F30F712}" dt="2024-12-13T16:13:37.704" v="42" actId="1076"/>
          <ac:spMkLst>
            <pc:docMk/>
            <pc:sldMk cId="2161859542" sldId="278"/>
            <ac:spMk id="13" creationId="{38C84201-AA97-7AD0-48F1-B56A84A8B400}"/>
          </ac:spMkLst>
        </pc:spChg>
        <pc:spChg chg="mod">
          <ac:chgData name="Haley Shilts" userId="S::hshilts@gidenver.org::f8c21cfb-136f-4b5a-bf76-9afe2998820b" providerId="AD" clId="Web-{ADABB927-B285-640E-DA16-84E32F30F712}" dt="2024-12-13T16:13:13.782" v="37" actId="1076"/>
          <ac:spMkLst>
            <pc:docMk/>
            <pc:sldMk cId="2161859542" sldId="278"/>
            <ac:spMk id="18" creationId="{60BB0041-CB61-6667-E10E-94793C949B9B}"/>
          </ac:spMkLst>
        </pc:spChg>
      </pc:sldChg>
      <pc:sldChg chg="modSp">
        <pc:chgData name="Haley Shilts" userId="S::hshilts@gidenver.org::f8c21cfb-136f-4b5a-bf76-9afe2998820b" providerId="AD" clId="Web-{ADABB927-B285-640E-DA16-84E32F30F712}" dt="2024-12-13T16:17:32.224" v="51" actId="20577"/>
        <pc:sldMkLst>
          <pc:docMk/>
          <pc:sldMk cId="1805554266" sldId="279"/>
        </pc:sldMkLst>
        <pc:spChg chg="mod">
          <ac:chgData name="Haley Shilts" userId="S::hshilts@gidenver.org::f8c21cfb-136f-4b5a-bf76-9afe2998820b" providerId="AD" clId="Web-{ADABB927-B285-640E-DA16-84E32F30F712}" dt="2024-12-13T16:17:32.224" v="51" actId="20577"/>
          <ac:spMkLst>
            <pc:docMk/>
            <pc:sldMk cId="1805554266" sldId="279"/>
            <ac:spMk id="14" creationId="{00000000-0000-0000-0000-000000000000}"/>
          </ac:spMkLst>
        </pc:spChg>
      </pc:sldChg>
      <pc:sldChg chg="modSp">
        <pc:chgData name="Haley Shilts" userId="S::hshilts@gidenver.org::f8c21cfb-136f-4b5a-bf76-9afe2998820b" providerId="AD" clId="Web-{ADABB927-B285-640E-DA16-84E32F30F712}" dt="2024-12-13T16:17:36.552" v="52" actId="20577"/>
        <pc:sldMkLst>
          <pc:docMk/>
          <pc:sldMk cId="1747234862" sldId="280"/>
        </pc:sldMkLst>
        <pc:spChg chg="mod">
          <ac:chgData name="Haley Shilts" userId="S::hshilts@gidenver.org::f8c21cfb-136f-4b5a-bf76-9afe2998820b" providerId="AD" clId="Web-{ADABB927-B285-640E-DA16-84E32F30F712}" dt="2024-12-13T16:17:36.552" v="52" actId="20577"/>
          <ac:spMkLst>
            <pc:docMk/>
            <pc:sldMk cId="1747234862" sldId="280"/>
            <ac:spMk id="14" creationId="{00000000-0000-0000-0000-000000000000}"/>
          </ac:spMkLst>
        </pc:spChg>
      </pc:sldChg>
      <pc:sldChg chg="modSp">
        <pc:chgData name="Haley Shilts" userId="S::hshilts@gidenver.org::f8c21cfb-136f-4b5a-bf76-9afe2998820b" providerId="AD" clId="Web-{ADABB927-B285-640E-DA16-84E32F30F712}" dt="2024-12-13T16:17:40.130" v="54" actId="20577"/>
        <pc:sldMkLst>
          <pc:docMk/>
          <pc:sldMk cId="3305521921" sldId="281"/>
        </pc:sldMkLst>
        <pc:spChg chg="mod">
          <ac:chgData name="Haley Shilts" userId="S::hshilts@gidenver.org::f8c21cfb-136f-4b5a-bf76-9afe2998820b" providerId="AD" clId="Web-{ADABB927-B285-640E-DA16-84E32F30F712}" dt="2024-12-13T16:17:40.130" v="54" actId="20577"/>
          <ac:spMkLst>
            <pc:docMk/>
            <pc:sldMk cId="3305521921" sldId="281"/>
            <ac:spMk id="14" creationId="{00000000-0000-0000-0000-000000000000}"/>
          </ac:spMkLst>
        </pc:spChg>
      </pc:sldChg>
      <pc:sldChg chg="modSp">
        <pc:chgData name="Haley Shilts" userId="S::hshilts@gidenver.org::f8c21cfb-136f-4b5a-bf76-9afe2998820b" providerId="AD" clId="Web-{ADABB927-B285-640E-DA16-84E32F30F712}" dt="2024-12-13T16:17:44.958" v="56" actId="20577"/>
        <pc:sldMkLst>
          <pc:docMk/>
          <pc:sldMk cId="2499664025" sldId="284"/>
        </pc:sldMkLst>
        <pc:spChg chg="mod">
          <ac:chgData name="Haley Shilts" userId="S::hshilts@gidenver.org::f8c21cfb-136f-4b5a-bf76-9afe2998820b" providerId="AD" clId="Web-{ADABB927-B285-640E-DA16-84E32F30F712}" dt="2024-12-13T16:17:44.958" v="56" actId="20577"/>
          <ac:spMkLst>
            <pc:docMk/>
            <pc:sldMk cId="2499664025" sldId="284"/>
            <ac:spMk id="14" creationId="{00000000-0000-0000-0000-000000000000}"/>
          </ac:spMkLst>
        </pc:spChg>
      </pc:sldChg>
      <pc:sldChg chg="modSp">
        <pc:chgData name="Haley Shilts" userId="S::hshilts@gidenver.org::f8c21cfb-136f-4b5a-bf76-9afe2998820b" providerId="AD" clId="Web-{ADABB927-B285-640E-DA16-84E32F30F712}" dt="2024-12-13T16:12:33.844" v="33" actId="20577"/>
        <pc:sldMkLst>
          <pc:docMk/>
          <pc:sldMk cId="3699081086" sldId="286"/>
        </pc:sldMkLst>
        <pc:spChg chg="mod">
          <ac:chgData name="Haley Shilts" userId="S::hshilts@gidenver.org::f8c21cfb-136f-4b5a-bf76-9afe2998820b" providerId="AD" clId="Web-{ADABB927-B285-640E-DA16-84E32F30F712}" dt="2024-12-13T16:12:33.844" v="33" actId="20577"/>
          <ac:spMkLst>
            <pc:docMk/>
            <pc:sldMk cId="3699081086" sldId="286"/>
            <ac:spMk id="13" creationId="{38C84201-AA97-7AD0-48F1-B56A84A8B400}"/>
          </ac:spMkLst>
        </pc:spChg>
      </pc:sldChg>
      <pc:sldChg chg="modSp">
        <pc:chgData name="Haley Shilts" userId="S::hshilts@gidenver.org::f8c21cfb-136f-4b5a-bf76-9afe2998820b" providerId="AD" clId="Web-{ADABB927-B285-640E-DA16-84E32F30F712}" dt="2024-12-13T16:16:18.973" v="48" actId="20577"/>
        <pc:sldMkLst>
          <pc:docMk/>
          <pc:sldMk cId="1162419480" sldId="291"/>
        </pc:sldMkLst>
        <pc:spChg chg="mod">
          <ac:chgData name="Haley Shilts" userId="S::hshilts@gidenver.org::f8c21cfb-136f-4b5a-bf76-9afe2998820b" providerId="AD" clId="Web-{ADABB927-B285-640E-DA16-84E32F30F712}" dt="2024-12-13T16:16:03.879" v="43" actId="20577"/>
          <ac:spMkLst>
            <pc:docMk/>
            <pc:sldMk cId="1162419480" sldId="291"/>
            <ac:spMk id="22" creationId="{AF371AA0-58F6-F459-5098-7A4A0B690E04}"/>
          </ac:spMkLst>
        </pc:spChg>
        <pc:spChg chg="mod">
          <ac:chgData name="Haley Shilts" userId="S::hshilts@gidenver.org::f8c21cfb-136f-4b5a-bf76-9afe2998820b" providerId="AD" clId="Web-{ADABB927-B285-640E-DA16-84E32F30F712}" dt="2024-12-13T16:16:18.973" v="48" actId="20577"/>
          <ac:spMkLst>
            <pc:docMk/>
            <pc:sldMk cId="1162419480" sldId="291"/>
            <ac:spMk id="24" creationId="{3759925A-9FAD-D5BA-0AF2-ADC32A70688E}"/>
          </ac:spMkLst>
        </pc:spChg>
      </pc:sldChg>
      <pc:sldChg chg="modSp">
        <pc:chgData name="Haley Shilts" userId="S::hshilts@gidenver.org::f8c21cfb-136f-4b5a-bf76-9afe2998820b" providerId="AD" clId="Web-{ADABB927-B285-640E-DA16-84E32F30F712}" dt="2024-12-13T16:04:54.805" v="3" actId="20577"/>
        <pc:sldMkLst>
          <pc:docMk/>
          <pc:sldMk cId="3151989064" sldId="294"/>
        </pc:sldMkLst>
        <pc:spChg chg="mod">
          <ac:chgData name="Haley Shilts" userId="S::hshilts@gidenver.org::f8c21cfb-136f-4b5a-bf76-9afe2998820b" providerId="AD" clId="Web-{ADABB927-B285-640E-DA16-84E32F30F712}" dt="2024-12-13T16:04:54.805" v="3" actId="20577"/>
          <ac:spMkLst>
            <pc:docMk/>
            <pc:sldMk cId="3151989064" sldId="294"/>
            <ac:spMk id="13" creationId="{38C84201-AA97-7AD0-48F1-B56A84A8B400}"/>
          </ac:spMkLst>
        </pc:spChg>
      </pc:sldChg>
      <pc:sldChg chg="modSp">
        <pc:chgData name="Haley Shilts" userId="S::hshilts@gidenver.org::f8c21cfb-136f-4b5a-bf76-9afe2998820b" providerId="AD" clId="Web-{ADABB927-B285-640E-DA16-84E32F30F712}" dt="2024-12-13T16:06:15.337" v="18" actId="20577"/>
        <pc:sldMkLst>
          <pc:docMk/>
          <pc:sldMk cId="2733784826" sldId="295"/>
        </pc:sldMkLst>
        <pc:spChg chg="mod">
          <ac:chgData name="Haley Shilts" userId="S::hshilts@gidenver.org::f8c21cfb-136f-4b5a-bf76-9afe2998820b" providerId="AD" clId="Web-{ADABB927-B285-640E-DA16-84E32F30F712}" dt="2024-12-13T16:06:15.337" v="18" actId="20577"/>
          <ac:spMkLst>
            <pc:docMk/>
            <pc:sldMk cId="2733784826" sldId="295"/>
            <ac:spMk id="13" creationId="{F3ED2A57-95AF-B226-211D-A122686680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4AC7F-50CE-425F-BF66-6FD115525350}" type="datetimeFigureOut">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77C65-F34D-44EE-B1DF-E1BF48489699}" type="slidenum">
              <a:t>‹#›</a:t>
            </a:fld>
            <a:endParaRPr lang="en-US"/>
          </a:p>
        </p:txBody>
      </p:sp>
    </p:spTree>
    <p:extLst>
      <p:ext uri="{BB962C8B-B14F-4D97-AF65-F5344CB8AC3E}">
        <p14:creationId xmlns:p14="http://schemas.microsoft.com/office/powerpoint/2010/main" val="3745260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Cori</a:t>
            </a:r>
            <a:endParaRPr lang="en-US"/>
          </a:p>
        </p:txBody>
      </p:sp>
      <p:sp>
        <p:nvSpPr>
          <p:cNvPr id="4" name="Slide Number Placeholder 3"/>
          <p:cNvSpPr>
            <a:spLocks noGrp="1"/>
          </p:cNvSpPr>
          <p:nvPr>
            <p:ph type="sldNum" sz="quarter" idx="5"/>
          </p:nvPr>
        </p:nvSpPr>
        <p:spPr/>
        <p:txBody>
          <a:bodyPr/>
          <a:lstStyle/>
          <a:p>
            <a:fld id="{EFE77C65-F34D-44EE-B1DF-E1BF48489699}" type="slidenum">
              <a:rPr lang="en-US"/>
              <a:t>1</a:t>
            </a:fld>
            <a:endParaRPr lang="en-US"/>
          </a:p>
        </p:txBody>
      </p:sp>
    </p:spTree>
    <p:extLst>
      <p:ext uri="{BB962C8B-B14F-4D97-AF65-F5344CB8AC3E}">
        <p14:creationId xmlns:p14="http://schemas.microsoft.com/office/powerpoint/2010/main" val="4125945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 </a:t>
            </a:r>
          </a:p>
        </p:txBody>
      </p:sp>
      <p:sp>
        <p:nvSpPr>
          <p:cNvPr id="4" name="Slide Number Placeholder 3"/>
          <p:cNvSpPr>
            <a:spLocks noGrp="1"/>
          </p:cNvSpPr>
          <p:nvPr>
            <p:ph type="sldNum" sz="quarter" idx="5"/>
          </p:nvPr>
        </p:nvSpPr>
        <p:spPr/>
        <p:txBody>
          <a:bodyPr/>
          <a:lstStyle/>
          <a:p>
            <a:fld id="{EFE77C65-F34D-44EE-B1DF-E1BF48489699}" type="slidenum">
              <a:rPr lang="en-US"/>
              <a:t>10</a:t>
            </a:fld>
            <a:endParaRPr lang="en-US"/>
          </a:p>
        </p:txBody>
      </p:sp>
    </p:spTree>
    <p:extLst>
      <p:ext uri="{BB962C8B-B14F-4D97-AF65-F5344CB8AC3E}">
        <p14:creationId xmlns:p14="http://schemas.microsoft.com/office/powerpoint/2010/main" val="3726175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 </a:t>
            </a:r>
          </a:p>
        </p:txBody>
      </p:sp>
      <p:sp>
        <p:nvSpPr>
          <p:cNvPr id="4" name="Slide Number Placeholder 3"/>
          <p:cNvSpPr>
            <a:spLocks noGrp="1"/>
          </p:cNvSpPr>
          <p:nvPr>
            <p:ph type="sldNum" sz="quarter" idx="5"/>
          </p:nvPr>
        </p:nvSpPr>
        <p:spPr/>
        <p:txBody>
          <a:bodyPr/>
          <a:lstStyle/>
          <a:p>
            <a:fld id="{EFE77C65-F34D-44EE-B1DF-E1BF48489699}" type="slidenum">
              <a:rPr lang="en-US"/>
              <a:t>11</a:t>
            </a:fld>
            <a:endParaRPr lang="en-US"/>
          </a:p>
        </p:txBody>
      </p:sp>
    </p:spTree>
    <p:extLst>
      <p:ext uri="{BB962C8B-B14F-4D97-AF65-F5344CB8AC3E}">
        <p14:creationId xmlns:p14="http://schemas.microsoft.com/office/powerpoint/2010/main" val="3621475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Kayla </a:t>
            </a:r>
          </a:p>
        </p:txBody>
      </p:sp>
      <p:sp>
        <p:nvSpPr>
          <p:cNvPr id="4" name="Slide Number Placeholder 3"/>
          <p:cNvSpPr>
            <a:spLocks noGrp="1"/>
          </p:cNvSpPr>
          <p:nvPr>
            <p:ph type="sldNum" sz="quarter" idx="5"/>
          </p:nvPr>
        </p:nvSpPr>
        <p:spPr/>
        <p:txBody>
          <a:bodyPr/>
          <a:lstStyle/>
          <a:p>
            <a:fld id="{EFE77C65-F34D-44EE-B1DF-E1BF48489699}" type="slidenum">
              <a:rPr lang="en-US"/>
              <a:t>12</a:t>
            </a:fld>
            <a:endParaRPr lang="en-US"/>
          </a:p>
        </p:txBody>
      </p:sp>
    </p:spTree>
    <p:extLst>
      <p:ext uri="{BB962C8B-B14F-4D97-AF65-F5344CB8AC3E}">
        <p14:creationId xmlns:p14="http://schemas.microsoft.com/office/powerpoint/2010/main" val="3731976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Kayla </a:t>
            </a:r>
          </a:p>
        </p:txBody>
      </p:sp>
      <p:sp>
        <p:nvSpPr>
          <p:cNvPr id="4" name="Slide Number Placeholder 3"/>
          <p:cNvSpPr>
            <a:spLocks noGrp="1"/>
          </p:cNvSpPr>
          <p:nvPr>
            <p:ph type="sldNum" sz="quarter" idx="5"/>
          </p:nvPr>
        </p:nvSpPr>
        <p:spPr/>
        <p:txBody>
          <a:bodyPr/>
          <a:lstStyle/>
          <a:p>
            <a:fld id="{EFE77C65-F34D-44EE-B1DF-E1BF48489699}" type="slidenum">
              <a:rPr lang="en-US"/>
              <a:t>13</a:t>
            </a:fld>
            <a:endParaRPr lang="en-US"/>
          </a:p>
        </p:txBody>
      </p:sp>
    </p:spTree>
    <p:extLst>
      <p:ext uri="{BB962C8B-B14F-4D97-AF65-F5344CB8AC3E}">
        <p14:creationId xmlns:p14="http://schemas.microsoft.com/office/powerpoint/2010/main" val="1277052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Cori</a:t>
            </a:r>
            <a:endParaRPr lang="en-US"/>
          </a:p>
        </p:txBody>
      </p:sp>
      <p:sp>
        <p:nvSpPr>
          <p:cNvPr id="4" name="Slide Number Placeholder 3"/>
          <p:cNvSpPr>
            <a:spLocks noGrp="1"/>
          </p:cNvSpPr>
          <p:nvPr>
            <p:ph type="sldNum" sz="quarter" idx="5"/>
          </p:nvPr>
        </p:nvSpPr>
        <p:spPr/>
        <p:txBody>
          <a:bodyPr/>
          <a:lstStyle/>
          <a:p>
            <a:fld id="{EFE77C65-F34D-44EE-B1DF-E1BF48489699}" type="slidenum">
              <a:rPr lang="en-US"/>
              <a:t>14</a:t>
            </a:fld>
            <a:endParaRPr lang="en-US"/>
          </a:p>
        </p:txBody>
      </p:sp>
    </p:spTree>
    <p:extLst>
      <p:ext uri="{BB962C8B-B14F-4D97-AF65-F5344CB8AC3E}">
        <p14:creationId xmlns:p14="http://schemas.microsoft.com/office/powerpoint/2010/main" val="383171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Cori</a:t>
            </a:r>
            <a:endParaRPr lang="en-US"/>
          </a:p>
        </p:txBody>
      </p:sp>
      <p:sp>
        <p:nvSpPr>
          <p:cNvPr id="4" name="Slide Number Placeholder 3"/>
          <p:cNvSpPr>
            <a:spLocks noGrp="1"/>
          </p:cNvSpPr>
          <p:nvPr>
            <p:ph type="sldNum" sz="quarter" idx="5"/>
          </p:nvPr>
        </p:nvSpPr>
        <p:spPr/>
        <p:txBody>
          <a:bodyPr/>
          <a:lstStyle/>
          <a:p>
            <a:fld id="{EFE77C65-F34D-44EE-B1DF-E1BF48489699}" type="slidenum">
              <a:rPr lang="en-US"/>
              <a:t>2</a:t>
            </a:fld>
            <a:endParaRPr lang="en-US"/>
          </a:p>
        </p:txBody>
      </p:sp>
    </p:spTree>
    <p:extLst>
      <p:ext uri="{BB962C8B-B14F-4D97-AF65-F5344CB8AC3E}">
        <p14:creationId xmlns:p14="http://schemas.microsoft.com/office/powerpoint/2010/main" val="2024521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Cori</a:t>
            </a:r>
            <a:endParaRPr lang="en-US"/>
          </a:p>
        </p:txBody>
      </p:sp>
      <p:sp>
        <p:nvSpPr>
          <p:cNvPr id="4" name="Slide Number Placeholder 3"/>
          <p:cNvSpPr>
            <a:spLocks noGrp="1"/>
          </p:cNvSpPr>
          <p:nvPr>
            <p:ph type="sldNum" sz="quarter" idx="5"/>
          </p:nvPr>
        </p:nvSpPr>
        <p:spPr/>
        <p:txBody>
          <a:bodyPr/>
          <a:lstStyle/>
          <a:p>
            <a:fld id="{EFE77C65-F34D-44EE-B1DF-E1BF48489699}" type="slidenum">
              <a:rPr lang="en-US"/>
              <a:t>3</a:t>
            </a:fld>
            <a:endParaRPr lang="en-US"/>
          </a:p>
        </p:txBody>
      </p:sp>
    </p:spTree>
    <p:extLst>
      <p:ext uri="{BB962C8B-B14F-4D97-AF65-F5344CB8AC3E}">
        <p14:creationId xmlns:p14="http://schemas.microsoft.com/office/powerpoint/2010/main" val="161038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9FE8-1D82-F494-1F5F-0A761B8D6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24FE6-693D-E3A0-70BC-5DFB5DA20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7C12B3-F58B-16BD-5AEC-7AF4FEBBFDD1}"/>
              </a:ext>
            </a:extLst>
          </p:cNvPr>
          <p:cNvSpPr>
            <a:spLocks noGrp="1"/>
          </p:cNvSpPr>
          <p:nvPr>
            <p:ph type="body" idx="1"/>
          </p:nvPr>
        </p:nvSpPr>
        <p:spPr/>
        <p:txBody>
          <a:bodyPr/>
          <a:lstStyle/>
          <a:p>
            <a:r>
              <a:rPr lang="en-US">
                <a:ea typeface="Calibri"/>
                <a:cs typeface="Calibri"/>
              </a:rPr>
              <a:t>Cori</a:t>
            </a:r>
            <a:endParaRPr lang="en-US"/>
          </a:p>
        </p:txBody>
      </p:sp>
      <p:sp>
        <p:nvSpPr>
          <p:cNvPr id="4" name="Slide Number Placeholder 3">
            <a:extLst>
              <a:ext uri="{FF2B5EF4-FFF2-40B4-BE49-F238E27FC236}">
                <a16:creationId xmlns:a16="http://schemas.microsoft.com/office/drawing/2014/main" id="{7F22E80F-8613-D043-1F92-B2CA1B9F86BB}"/>
              </a:ext>
            </a:extLst>
          </p:cNvPr>
          <p:cNvSpPr>
            <a:spLocks noGrp="1"/>
          </p:cNvSpPr>
          <p:nvPr>
            <p:ph type="sldNum" sz="quarter" idx="5"/>
          </p:nvPr>
        </p:nvSpPr>
        <p:spPr/>
        <p:txBody>
          <a:bodyPr/>
          <a:lstStyle/>
          <a:p>
            <a:fld id="{EFE77C65-F34D-44EE-B1DF-E1BF48489699}" type="slidenum">
              <a:rPr lang="en-US"/>
              <a:t>4</a:t>
            </a:fld>
            <a:endParaRPr lang="en-US"/>
          </a:p>
        </p:txBody>
      </p:sp>
    </p:spTree>
    <p:extLst>
      <p:ext uri="{BB962C8B-B14F-4D97-AF65-F5344CB8AC3E}">
        <p14:creationId xmlns:p14="http://schemas.microsoft.com/office/powerpoint/2010/main" val="379169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a:t>
            </a:r>
            <a:endParaRPr lang="en-US"/>
          </a:p>
        </p:txBody>
      </p:sp>
      <p:sp>
        <p:nvSpPr>
          <p:cNvPr id="4" name="Slide Number Placeholder 3"/>
          <p:cNvSpPr>
            <a:spLocks noGrp="1"/>
          </p:cNvSpPr>
          <p:nvPr>
            <p:ph type="sldNum" sz="quarter" idx="5"/>
          </p:nvPr>
        </p:nvSpPr>
        <p:spPr/>
        <p:txBody>
          <a:bodyPr/>
          <a:lstStyle/>
          <a:p>
            <a:fld id="{EFE77C65-F34D-44EE-B1DF-E1BF48489699}" type="slidenum">
              <a:rPr lang="en-US"/>
              <a:t>5</a:t>
            </a:fld>
            <a:endParaRPr lang="en-US"/>
          </a:p>
        </p:txBody>
      </p:sp>
    </p:spTree>
    <p:extLst>
      <p:ext uri="{BB962C8B-B14F-4D97-AF65-F5344CB8AC3E}">
        <p14:creationId xmlns:p14="http://schemas.microsoft.com/office/powerpoint/2010/main" val="244304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 </a:t>
            </a:r>
          </a:p>
        </p:txBody>
      </p:sp>
      <p:sp>
        <p:nvSpPr>
          <p:cNvPr id="4" name="Slide Number Placeholder 3"/>
          <p:cNvSpPr>
            <a:spLocks noGrp="1"/>
          </p:cNvSpPr>
          <p:nvPr>
            <p:ph type="sldNum" sz="quarter" idx="5"/>
          </p:nvPr>
        </p:nvSpPr>
        <p:spPr/>
        <p:txBody>
          <a:bodyPr/>
          <a:lstStyle/>
          <a:p>
            <a:fld id="{EFE77C65-F34D-44EE-B1DF-E1BF48489699}" type="slidenum">
              <a:rPr lang="en-US"/>
              <a:t>6</a:t>
            </a:fld>
            <a:endParaRPr lang="en-US"/>
          </a:p>
        </p:txBody>
      </p:sp>
    </p:spTree>
    <p:extLst>
      <p:ext uri="{BB962C8B-B14F-4D97-AF65-F5344CB8AC3E}">
        <p14:creationId xmlns:p14="http://schemas.microsoft.com/office/powerpoint/2010/main" val="380941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 </a:t>
            </a:r>
          </a:p>
        </p:txBody>
      </p:sp>
      <p:sp>
        <p:nvSpPr>
          <p:cNvPr id="4" name="Slide Number Placeholder 3"/>
          <p:cNvSpPr>
            <a:spLocks noGrp="1"/>
          </p:cNvSpPr>
          <p:nvPr>
            <p:ph type="sldNum" sz="quarter" idx="5"/>
          </p:nvPr>
        </p:nvSpPr>
        <p:spPr/>
        <p:txBody>
          <a:bodyPr/>
          <a:lstStyle/>
          <a:p>
            <a:fld id="{EFE77C65-F34D-44EE-B1DF-E1BF48489699}" type="slidenum">
              <a:rPr lang="en-US"/>
              <a:t>7</a:t>
            </a:fld>
            <a:endParaRPr lang="en-US"/>
          </a:p>
        </p:txBody>
      </p:sp>
    </p:spTree>
    <p:extLst>
      <p:ext uri="{BB962C8B-B14F-4D97-AF65-F5344CB8AC3E}">
        <p14:creationId xmlns:p14="http://schemas.microsoft.com/office/powerpoint/2010/main" val="96759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Cori</a:t>
            </a:r>
          </a:p>
        </p:txBody>
      </p:sp>
      <p:sp>
        <p:nvSpPr>
          <p:cNvPr id="4" name="Slide Number Placeholder 3"/>
          <p:cNvSpPr>
            <a:spLocks noGrp="1"/>
          </p:cNvSpPr>
          <p:nvPr>
            <p:ph type="sldNum" sz="quarter" idx="5"/>
          </p:nvPr>
        </p:nvSpPr>
        <p:spPr/>
        <p:txBody>
          <a:bodyPr/>
          <a:lstStyle/>
          <a:p>
            <a:fld id="{EFE77C65-F34D-44EE-B1DF-E1BF48489699}" type="slidenum">
              <a:rPr lang="en-US" smtClean="0"/>
              <a:t>8</a:t>
            </a:fld>
            <a:endParaRPr lang="en-US"/>
          </a:p>
        </p:txBody>
      </p:sp>
    </p:spTree>
    <p:extLst>
      <p:ext uri="{BB962C8B-B14F-4D97-AF65-F5344CB8AC3E}">
        <p14:creationId xmlns:p14="http://schemas.microsoft.com/office/powerpoint/2010/main" val="132112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Carrie - This is where we started, and to show you how we will be evolving from here</a:t>
            </a:r>
          </a:p>
        </p:txBody>
      </p:sp>
      <p:sp>
        <p:nvSpPr>
          <p:cNvPr id="4" name="Slide Number Placeholder 3"/>
          <p:cNvSpPr>
            <a:spLocks noGrp="1"/>
          </p:cNvSpPr>
          <p:nvPr>
            <p:ph type="sldNum" sz="quarter" idx="5"/>
          </p:nvPr>
        </p:nvSpPr>
        <p:spPr/>
        <p:txBody>
          <a:bodyPr/>
          <a:lstStyle/>
          <a:p>
            <a:fld id="{EFE77C65-F34D-44EE-B1DF-E1BF48489699}" type="slidenum">
              <a:rPr lang="en-US"/>
              <a:t>9</a:t>
            </a:fld>
            <a:endParaRPr lang="en-US"/>
          </a:p>
        </p:txBody>
      </p:sp>
    </p:spTree>
    <p:extLst>
      <p:ext uri="{BB962C8B-B14F-4D97-AF65-F5344CB8AC3E}">
        <p14:creationId xmlns:p14="http://schemas.microsoft.com/office/powerpoint/2010/main" val="347383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4"/>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1/10/2025</a:t>
            </a:fld>
            <a:endParaRPr lang="en-US"/>
          </a:p>
        </p:txBody>
      </p:sp>
      <p:sp>
        <p:nvSpPr>
          <p:cNvPr id="5" name="Footer Placeholder 4"/>
          <p:cNvSpPr>
            <a:spLocks noGrp="1"/>
          </p:cNvSpPr>
          <p:nvPr>
            <p:ph type="ftr" sz="quarter" idx="3"/>
          </p:nvPr>
        </p:nvSpPr>
        <p:spPr>
          <a:xfrm>
            <a:off x="3905251" y="5959079"/>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ild and a child posing for a photo&#10;&#10;Description automatically generated">
            <a:extLst>
              <a:ext uri="{FF2B5EF4-FFF2-40B4-BE49-F238E27FC236}">
                <a16:creationId xmlns:a16="http://schemas.microsoft.com/office/drawing/2014/main" id="{764EF617-CCAB-B399-EF15-523A808A666E}"/>
              </a:ext>
            </a:extLst>
          </p:cNvPr>
          <p:cNvPicPr>
            <a:picLocks noChangeAspect="1"/>
          </p:cNvPicPr>
          <p:nvPr/>
        </p:nvPicPr>
        <p:blipFill>
          <a:blip r:embed="rId3">
            <a:extLst>
              <a:ext uri="{28A0092B-C50C-407E-A947-70E740481C1C}">
                <a14:useLocalDpi xmlns:a14="http://schemas.microsoft.com/office/drawing/2010/main" val="0"/>
              </a:ext>
            </a:extLst>
          </a:blip>
          <a:srcRect t="4560"/>
          <a:stretch/>
        </p:blipFill>
        <p:spPr>
          <a:xfrm>
            <a:off x="19226" y="-6098"/>
            <a:ext cx="12192002" cy="8310566"/>
          </a:xfrm>
          <a:prstGeom prst="rect">
            <a:avLst/>
          </a:prstGeom>
        </p:spPr>
      </p:pic>
      <p:sp>
        <p:nvSpPr>
          <p:cNvPr id="31" name="Rectangle 3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Rectangle 36">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04456" y="5337830"/>
            <a:ext cx="3170000" cy="1220129"/>
          </a:xfrm>
          <a:prstGeom prst="rect">
            <a:avLst/>
          </a:prstGeom>
        </p:spPr>
        <p:txBody>
          <a:bodyPr vert="horz" lIns="91440" tIns="45720" rIns="91440" bIns="45720" rtlCol="0" anchor="b">
            <a:normAutofit/>
          </a:bodyPr>
          <a:lstStyle/>
          <a:p>
            <a:pPr>
              <a:lnSpc>
                <a:spcPts val="4320"/>
              </a:lnSpc>
              <a:spcBef>
                <a:spcPct val="0"/>
              </a:spcBef>
              <a:spcAft>
                <a:spcPts val="1200"/>
              </a:spcAft>
            </a:pPr>
            <a:r>
              <a:rPr lang="en-US" sz="3600" b="1">
                <a:solidFill>
                  <a:srgbClr val="FFFFFF"/>
                </a:solidFill>
                <a:latin typeface="Aptos" panose="020B0004020202020204" pitchFamily="34" charset="0"/>
                <a:ea typeface="+mj-ea"/>
                <a:cs typeface="+mj-cs"/>
              </a:rPr>
              <a:t>Strategic Plan</a:t>
            </a:r>
            <a:endParaRPr lang="en-US" sz="3600">
              <a:solidFill>
                <a:srgbClr val="FFFFFF"/>
              </a:solidFill>
              <a:latin typeface="Aptos" panose="020B0004020202020204" pitchFamily="34" charset="0"/>
              <a:ea typeface="+mj-ea"/>
              <a:cs typeface="+mj-cs"/>
            </a:endParaRPr>
          </a:p>
        </p:txBody>
      </p:sp>
      <p:pic>
        <p:nvPicPr>
          <p:cNvPr id="27" name="Picture 26" descr="A black background with white text&#10;&#10;Description automatically generated">
            <a:extLst>
              <a:ext uri="{FF2B5EF4-FFF2-40B4-BE49-F238E27FC236}">
                <a16:creationId xmlns:a16="http://schemas.microsoft.com/office/drawing/2014/main" id="{3D28E25C-ED87-170E-0DA3-F7B2A8097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877" y="4727773"/>
            <a:ext cx="2760023" cy="2760023"/>
          </a:xfrm>
          <a:prstGeom prst="rect">
            <a:avLst/>
          </a:prstGeom>
        </p:spPr>
      </p:pic>
      <p:sp>
        <p:nvSpPr>
          <p:cNvPr id="28" name="TextBox 27">
            <a:extLst>
              <a:ext uri="{FF2B5EF4-FFF2-40B4-BE49-F238E27FC236}">
                <a16:creationId xmlns:a16="http://schemas.microsoft.com/office/drawing/2014/main" id="{25A86C27-4106-D8BB-8C1D-EB110CE7ED31}"/>
              </a:ext>
            </a:extLst>
          </p:cNvPr>
          <p:cNvSpPr txBox="1"/>
          <p:nvPr/>
        </p:nvSpPr>
        <p:spPr>
          <a:xfrm>
            <a:off x="9999409" y="5738453"/>
            <a:ext cx="1294411" cy="369332"/>
          </a:xfrm>
          <a:prstGeom prst="rect">
            <a:avLst/>
          </a:prstGeom>
          <a:noFill/>
        </p:spPr>
        <p:txBody>
          <a:bodyPr wrap="square" lIns="91440" tIns="45720" rIns="91440" bIns="45720" rtlCol="0" anchor="t">
            <a:spAutoFit/>
          </a:bodyPr>
          <a:lstStyle/>
          <a:p>
            <a:r>
              <a:rPr lang="en-US" b="1">
                <a:solidFill>
                  <a:schemeClr val="bg1"/>
                </a:solidFill>
                <a:latin typeface="Aptos"/>
              </a:rPr>
              <a:t>2025-2027</a:t>
            </a:r>
          </a:p>
        </p:txBody>
      </p:sp>
    </p:spTree>
    <p:extLst>
      <p:ext uri="{BB962C8B-B14F-4D97-AF65-F5344CB8AC3E}">
        <p14:creationId xmlns:p14="http://schemas.microsoft.com/office/powerpoint/2010/main" val="1771937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09"/>
            <a:ext cx="12192000" cy="965020"/>
            <a:chOff x="0" y="0"/>
            <a:chExt cx="4816593" cy="508323"/>
          </a:xfrm>
        </p:grpSpPr>
        <p:sp>
          <p:nvSpPr>
            <p:cNvPr id="3" name="Freeform 3"/>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p:cNvSpPr txBox="1"/>
          <p:nvPr/>
        </p:nvSpPr>
        <p:spPr>
          <a:xfrm>
            <a:off x="2244266" y="240032"/>
            <a:ext cx="9151337"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Program and Outreach Numbers – Current State</a:t>
            </a: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15" name="Table 14">
            <a:extLst>
              <a:ext uri="{FF2B5EF4-FFF2-40B4-BE49-F238E27FC236}">
                <a16:creationId xmlns:a16="http://schemas.microsoft.com/office/drawing/2014/main" id="{C127E84D-3A4B-2884-410A-C0715A44F039}"/>
              </a:ext>
            </a:extLst>
          </p:cNvPr>
          <p:cNvGraphicFramePr>
            <a:graphicFrameLocks noGrp="1"/>
          </p:cNvGraphicFramePr>
          <p:nvPr>
            <p:extLst>
              <p:ext uri="{D42A27DB-BD31-4B8C-83A1-F6EECF244321}">
                <p14:modId xmlns:p14="http://schemas.microsoft.com/office/powerpoint/2010/main" val="3919862331"/>
              </p:ext>
            </p:extLst>
          </p:nvPr>
        </p:nvGraphicFramePr>
        <p:xfrm>
          <a:off x="629478" y="795130"/>
          <a:ext cx="11251647" cy="6187311"/>
        </p:xfrm>
        <a:graphic>
          <a:graphicData uri="http://schemas.openxmlformats.org/drawingml/2006/table">
            <a:tbl>
              <a:tblPr firstRow="1" bandRow="1">
                <a:tableStyleId>{5940675A-B579-460E-94D1-54222C63F5DA}</a:tableStyleId>
              </a:tblPr>
              <a:tblGrid>
                <a:gridCol w="2094826">
                  <a:extLst>
                    <a:ext uri="{9D8B030D-6E8A-4147-A177-3AD203B41FA5}">
                      <a16:colId xmlns:a16="http://schemas.microsoft.com/office/drawing/2014/main" val="1838584833"/>
                    </a:ext>
                  </a:extLst>
                </a:gridCol>
                <a:gridCol w="3572684">
                  <a:extLst>
                    <a:ext uri="{9D8B030D-6E8A-4147-A177-3AD203B41FA5}">
                      <a16:colId xmlns:a16="http://schemas.microsoft.com/office/drawing/2014/main" val="3291045119"/>
                    </a:ext>
                  </a:extLst>
                </a:gridCol>
                <a:gridCol w="1621338">
                  <a:extLst>
                    <a:ext uri="{9D8B030D-6E8A-4147-A177-3AD203B41FA5}">
                      <a16:colId xmlns:a16="http://schemas.microsoft.com/office/drawing/2014/main" val="2776230123"/>
                    </a:ext>
                  </a:extLst>
                </a:gridCol>
                <a:gridCol w="2209611">
                  <a:extLst>
                    <a:ext uri="{9D8B030D-6E8A-4147-A177-3AD203B41FA5}">
                      <a16:colId xmlns:a16="http://schemas.microsoft.com/office/drawing/2014/main" val="172516918"/>
                    </a:ext>
                  </a:extLst>
                </a:gridCol>
                <a:gridCol w="1753188">
                  <a:extLst>
                    <a:ext uri="{9D8B030D-6E8A-4147-A177-3AD203B41FA5}">
                      <a16:colId xmlns:a16="http://schemas.microsoft.com/office/drawing/2014/main" val="1364362098"/>
                    </a:ext>
                  </a:extLst>
                </a:gridCol>
              </a:tblGrid>
              <a:tr h="335701">
                <a:tc>
                  <a:txBody>
                    <a:bodyPr/>
                    <a:lstStyle/>
                    <a:p>
                      <a:pPr lvl="0">
                        <a:buNone/>
                      </a:pPr>
                      <a:endParaRPr lang="en-US" sz="1800" b="1">
                        <a:solidFill>
                          <a:schemeClr val="bg1"/>
                        </a:solidFill>
                        <a:latin typeface="Aptos"/>
                      </a:endParaRPr>
                    </a:p>
                  </a:txBody>
                  <a:tcPr>
                    <a:solidFill>
                      <a:schemeClr val="tx1"/>
                    </a:solidFill>
                  </a:tcPr>
                </a:tc>
                <a:tc>
                  <a:txBody>
                    <a:bodyPr/>
                    <a:lstStyle/>
                    <a:p>
                      <a:r>
                        <a:rPr lang="en-US" sz="1800" b="1">
                          <a:solidFill>
                            <a:schemeClr val="bg1"/>
                          </a:solidFill>
                          <a:latin typeface="Aptos"/>
                        </a:rPr>
                        <a:t>Program</a:t>
                      </a:r>
                    </a:p>
                  </a:txBody>
                  <a:tcPr>
                    <a:solidFill>
                      <a:schemeClr val="tx1"/>
                    </a:solidFill>
                  </a:tcPr>
                </a:tc>
                <a:tc>
                  <a:txBody>
                    <a:bodyPr/>
                    <a:lstStyle/>
                    <a:p>
                      <a:r>
                        <a:rPr lang="en-US" sz="1800" b="1">
                          <a:solidFill>
                            <a:schemeClr val="bg1"/>
                          </a:solidFill>
                          <a:latin typeface="Aptos"/>
                        </a:rPr>
                        <a:t>Age</a:t>
                      </a:r>
                    </a:p>
                  </a:txBody>
                  <a:tcPr>
                    <a:solidFill>
                      <a:schemeClr val="tx1"/>
                    </a:solidFill>
                  </a:tcPr>
                </a:tc>
                <a:tc>
                  <a:txBody>
                    <a:bodyPr/>
                    <a:lstStyle/>
                    <a:p>
                      <a:r>
                        <a:rPr lang="en-US" sz="1800" b="1">
                          <a:solidFill>
                            <a:schemeClr val="bg1"/>
                          </a:solidFill>
                          <a:latin typeface="Aptos"/>
                        </a:rPr>
                        <a:t>Location</a:t>
                      </a:r>
                    </a:p>
                  </a:txBody>
                  <a:tcPr>
                    <a:solidFill>
                      <a:schemeClr val="tx1"/>
                    </a:solidFill>
                  </a:tcPr>
                </a:tc>
                <a:tc>
                  <a:txBody>
                    <a:bodyPr/>
                    <a:lstStyle/>
                    <a:p>
                      <a:pPr lvl="0">
                        <a:buNone/>
                      </a:pPr>
                      <a:r>
                        <a:rPr lang="en-US" sz="1800" b="1">
                          <a:solidFill>
                            <a:schemeClr val="bg1"/>
                          </a:solidFill>
                          <a:latin typeface="Aptos"/>
                        </a:rPr>
                        <a:t>FY24 Impact</a:t>
                      </a:r>
                    </a:p>
                  </a:txBody>
                  <a:tcPr>
                    <a:solidFill>
                      <a:schemeClr val="tx1"/>
                    </a:solidFill>
                  </a:tcPr>
                </a:tc>
                <a:extLst>
                  <a:ext uri="{0D108BD9-81ED-4DB2-BD59-A6C34878D82A}">
                    <a16:rowId xmlns:a16="http://schemas.microsoft.com/office/drawing/2014/main" val="428499160"/>
                  </a:ext>
                </a:extLst>
              </a:tr>
              <a:tr h="544068">
                <a:tc rowSpan="3">
                  <a:txBody>
                    <a:bodyPr/>
                    <a:lstStyle/>
                    <a:p>
                      <a:pPr lvl="0" algn="ctr">
                        <a:buNone/>
                      </a:pPr>
                      <a:r>
                        <a:rPr lang="en-US" sz="1600">
                          <a:latin typeface="Aptos"/>
                        </a:rPr>
                        <a:t>Sustained Exposure/High</a:t>
                      </a:r>
                    </a:p>
                  </a:txBody>
                  <a:tcPr>
                    <a:solidFill>
                      <a:srgbClr val="009FB7"/>
                    </a:solidFill>
                  </a:tcPr>
                </a:tc>
                <a:tc>
                  <a:txBody>
                    <a:bodyPr/>
                    <a:lstStyle/>
                    <a:p>
                      <a:r>
                        <a:rPr lang="en-US" sz="1600">
                          <a:latin typeface="Aptos"/>
                        </a:rPr>
                        <a:t>After School </a:t>
                      </a:r>
                    </a:p>
                  </a:txBody>
                  <a:tcPr>
                    <a:solidFill>
                      <a:srgbClr val="009FB7"/>
                    </a:solidFill>
                  </a:tcPr>
                </a:tc>
                <a:tc>
                  <a:txBody>
                    <a:bodyPr/>
                    <a:lstStyle/>
                    <a:p>
                      <a:r>
                        <a:rPr lang="en-US" sz="1600">
                          <a:latin typeface="Aptos"/>
                        </a:rPr>
                        <a:t>1st – 8th</a:t>
                      </a:r>
                    </a:p>
                  </a:txBody>
                  <a:tcPr>
                    <a:solidFill>
                      <a:srgbClr val="009FB7"/>
                    </a:solidFill>
                  </a:tcPr>
                </a:tc>
                <a:tc>
                  <a:txBody>
                    <a:bodyPr/>
                    <a:lstStyle/>
                    <a:p>
                      <a:r>
                        <a:rPr lang="en-US" sz="1600">
                          <a:latin typeface="Aptos"/>
                        </a:rPr>
                        <a:t>Center (GIMD classrooms)</a:t>
                      </a:r>
                    </a:p>
                  </a:txBody>
                  <a:tcPr>
                    <a:solidFill>
                      <a:srgbClr val="009FB7"/>
                    </a:solidFill>
                  </a:tcPr>
                </a:tc>
                <a:tc>
                  <a:txBody>
                    <a:bodyPr/>
                    <a:lstStyle/>
                    <a:p>
                      <a:r>
                        <a:rPr lang="en-US" sz="1600">
                          <a:latin typeface="Aptos"/>
                        </a:rPr>
                        <a:t>90</a:t>
                      </a:r>
                    </a:p>
                  </a:txBody>
                  <a:tcPr>
                    <a:solidFill>
                      <a:srgbClr val="009FB7"/>
                    </a:solidFill>
                  </a:tcPr>
                </a:tc>
                <a:extLst>
                  <a:ext uri="{0D108BD9-81ED-4DB2-BD59-A6C34878D82A}">
                    <a16:rowId xmlns:a16="http://schemas.microsoft.com/office/drawing/2014/main" val="3068875556"/>
                  </a:ext>
                </a:extLst>
              </a:tr>
              <a:tr h="544068">
                <a:tc vMerge="1">
                  <a:txBody>
                    <a:bodyPr/>
                    <a:lstStyle/>
                    <a:p>
                      <a:endParaRPr lang="en-US"/>
                    </a:p>
                  </a:txBody>
                  <a:tcPr/>
                </a:tc>
                <a:tc>
                  <a:txBody>
                    <a:bodyPr/>
                    <a:lstStyle/>
                    <a:p>
                      <a:r>
                        <a:rPr lang="en-US" sz="1600">
                          <a:latin typeface="Aptos"/>
                        </a:rPr>
                        <a:t>Summer Camp</a:t>
                      </a:r>
                    </a:p>
                  </a:txBody>
                  <a:tcPr>
                    <a:solidFill>
                      <a:srgbClr val="009FB7"/>
                    </a:solidFill>
                  </a:tcPr>
                </a:tc>
                <a:tc>
                  <a:txBody>
                    <a:bodyPr/>
                    <a:lstStyle/>
                    <a:p>
                      <a:r>
                        <a:rPr lang="en-US" sz="1600">
                          <a:latin typeface="Aptos"/>
                        </a:rPr>
                        <a:t>1st – 8th grade</a:t>
                      </a:r>
                    </a:p>
                  </a:txBody>
                  <a:tcPr>
                    <a:solidFill>
                      <a:srgbClr val="009FB7"/>
                    </a:solidFill>
                  </a:tcPr>
                </a:tc>
                <a:tc>
                  <a:txBody>
                    <a:bodyPr/>
                    <a:lstStyle/>
                    <a:p>
                      <a:pPr lvl="0">
                        <a:buNone/>
                      </a:pPr>
                      <a:r>
                        <a:rPr lang="en-US" sz="1600" u="none" strike="noStrike" noProof="0">
                          <a:solidFill>
                            <a:srgbClr val="000000"/>
                          </a:solidFill>
                          <a:latin typeface="Aptos"/>
                        </a:rPr>
                        <a:t>Center (GIMD classrooms)</a:t>
                      </a:r>
                      <a:endParaRPr lang="en-US" sz="1600">
                        <a:latin typeface="Aptos"/>
                      </a:endParaRPr>
                    </a:p>
                  </a:txBody>
                  <a:tcPr>
                    <a:solidFill>
                      <a:srgbClr val="009FB7"/>
                    </a:solidFill>
                  </a:tcPr>
                </a:tc>
                <a:tc>
                  <a:txBody>
                    <a:bodyPr/>
                    <a:lstStyle/>
                    <a:p>
                      <a:r>
                        <a:rPr lang="en-US" sz="1600">
                          <a:latin typeface="Aptos"/>
                        </a:rPr>
                        <a:t>120</a:t>
                      </a:r>
                    </a:p>
                    <a:p>
                      <a:pPr lvl="0">
                        <a:buNone/>
                      </a:pPr>
                      <a:endParaRPr lang="en-US" sz="1600">
                        <a:latin typeface="Aptos"/>
                      </a:endParaRPr>
                    </a:p>
                  </a:txBody>
                  <a:tcPr>
                    <a:solidFill>
                      <a:srgbClr val="009FB7"/>
                    </a:solidFill>
                  </a:tcPr>
                </a:tc>
                <a:extLst>
                  <a:ext uri="{0D108BD9-81ED-4DB2-BD59-A6C34878D82A}">
                    <a16:rowId xmlns:a16="http://schemas.microsoft.com/office/drawing/2014/main" val="1114499971"/>
                  </a:ext>
                </a:extLst>
              </a:tr>
              <a:tr h="775587">
                <a:tc vMerge="1">
                  <a:txBody>
                    <a:bodyPr/>
                    <a:lstStyle/>
                    <a:p>
                      <a:endParaRPr lang="en-US"/>
                    </a:p>
                  </a:txBody>
                  <a:tcPr/>
                </a:tc>
                <a:tc>
                  <a:txBody>
                    <a:bodyPr/>
                    <a:lstStyle/>
                    <a:p>
                      <a:pPr lvl="0">
                        <a:buNone/>
                      </a:pPr>
                      <a:r>
                        <a:rPr lang="en-US" sz="1600">
                          <a:latin typeface="Aptos"/>
                        </a:rPr>
                        <a:t>Career Exploration (Eureka, LOL, Bold Business, Internships)</a:t>
                      </a:r>
                      <a:endParaRPr lang="en-US"/>
                    </a:p>
                  </a:txBody>
                  <a:tcPr>
                    <a:solidFill>
                      <a:srgbClr val="009FB7"/>
                    </a:solidFill>
                  </a:tcPr>
                </a:tc>
                <a:tc>
                  <a:txBody>
                    <a:bodyPr/>
                    <a:lstStyle/>
                    <a:p>
                      <a:pPr lvl="0">
                        <a:buNone/>
                      </a:pPr>
                      <a:r>
                        <a:rPr lang="en-US" sz="1600">
                          <a:latin typeface="Aptos"/>
                        </a:rPr>
                        <a:t>8th – 12th </a:t>
                      </a:r>
                      <a:endParaRPr lang="en-US"/>
                    </a:p>
                  </a:txBody>
                  <a:tcPr>
                    <a:solidFill>
                      <a:srgbClr val="009FB7"/>
                    </a:solidFill>
                  </a:tcPr>
                </a:tc>
                <a:tc>
                  <a:txBody>
                    <a:bodyPr/>
                    <a:lstStyle/>
                    <a:p>
                      <a:pPr lvl="0">
                        <a:buNone/>
                      </a:pPr>
                      <a:r>
                        <a:rPr lang="en-US" sz="1600">
                          <a:latin typeface="Aptos"/>
                        </a:rPr>
                        <a:t>Campus (GIMD)</a:t>
                      </a:r>
                      <a:endParaRPr lang="en-US"/>
                    </a:p>
                  </a:txBody>
                  <a:tcPr>
                    <a:solidFill>
                      <a:srgbClr val="009FB7"/>
                    </a:solidFill>
                  </a:tcPr>
                </a:tc>
                <a:tc>
                  <a:txBody>
                    <a:bodyPr/>
                    <a:lstStyle/>
                    <a:p>
                      <a:pPr lvl="0">
                        <a:buNone/>
                      </a:pPr>
                      <a:r>
                        <a:rPr lang="en-US" sz="1600">
                          <a:latin typeface="Aptos"/>
                        </a:rPr>
                        <a:t>159</a:t>
                      </a:r>
                      <a:endParaRPr lang="en-US"/>
                    </a:p>
                  </a:txBody>
                  <a:tcPr>
                    <a:solidFill>
                      <a:srgbClr val="009FB7"/>
                    </a:solidFill>
                  </a:tcPr>
                </a:tc>
                <a:extLst>
                  <a:ext uri="{0D108BD9-81ED-4DB2-BD59-A6C34878D82A}">
                    <a16:rowId xmlns:a16="http://schemas.microsoft.com/office/drawing/2014/main" val="4213985965"/>
                  </a:ext>
                </a:extLst>
              </a:tr>
              <a:tr h="544068">
                <a:tc rowSpan="3">
                  <a:txBody>
                    <a:bodyPr/>
                    <a:lstStyle/>
                    <a:p>
                      <a:pPr lvl="0" algn="ctr">
                        <a:buNone/>
                      </a:pPr>
                      <a:r>
                        <a:rPr lang="en-US" sz="1600">
                          <a:latin typeface="Aptos"/>
                        </a:rPr>
                        <a:t>Medium</a:t>
                      </a:r>
                    </a:p>
                  </a:txBody>
                  <a:tcPr>
                    <a:solidFill>
                      <a:srgbClr val="FF9C33"/>
                    </a:solidFill>
                  </a:tcPr>
                </a:tc>
                <a:tc>
                  <a:txBody>
                    <a:bodyPr/>
                    <a:lstStyle/>
                    <a:p>
                      <a:r>
                        <a:rPr lang="en-US" sz="1600">
                          <a:latin typeface="Aptos"/>
                        </a:rPr>
                        <a:t>Girl Groups</a:t>
                      </a:r>
                    </a:p>
                  </a:txBody>
                  <a:tcPr>
                    <a:solidFill>
                      <a:srgbClr val="FF9C33"/>
                    </a:solidFill>
                  </a:tcPr>
                </a:tc>
                <a:tc>
                  <a:txBody>
                    <a:bodyPr/>
                    <a:lstStyle/>
                    <a:p>
                      <a:r>
                        <a:rPr lang="en-US" sz="1600">
                          <a:latin typeface="Aptos"/>
                        </a:rPr>
                        <a:t>High School</a:t>
                      </a:r>
                    </a:p>
                  </a:txBody>
                  <a:tcPr>
                    <a:solidFill>
                      <a:srgbClr val="FF9C33"/>
                    </a:solidFill>
                  </a:tcPr>
                </a:tc>
                <a:tc>
                  <a:txBody>
                    <a:bodyPr/>
                    <a:lstStyle/>
                    <a:p>
                      <a:r>
                        <a:rPr lang="en-US" sz="1600">
                          <a:latin typeface="Aptos"/>
                        </a:rPr>
                        <a:t>School partners</a:t>
                      </a:r>
                    </a:p>
                  </a:txBody>
                  <a:tcPr>
                    <a:solidFill>
                      <a:srgbClr val="FF9C33"/>
                    </a:solidFill>
                  </a:tcPr>
                </a:tc>
                <a:tc>
                  <a:txBody>
                    <a:bodyPr/>
                    <a:lstStyle/>
                    <a:p>
                      <a:r>
                        <a:rPr lang="en-US" sz="1600">
                          <a:latin typeface="Aptos"/>
                        </a:rPr>
                        <a:t>100</a:t>
                      </a:r>
                    </a:p>
                  </a:txBody>
                  <a:tcPr>
                    <a:solidFill>
                      <a:srgbClr val="FF9C33"/>
                    </a:solidFill>
                  </a:tcPr>
                </a:tc>
                <a:extLst>
                  <a:ext uri="{0D108BD9-81ED-4DB2-BD59-A6C34878D82A}">
                    <a16:rowId xmlns:a16="http://schemas.microsoft.com/office/drawing/2014/main" val="1368122017"/>
                  </a:ext>
                </a:extLst>
              </a:tr>
              <a:tr h="544068">
                <a:tc vMerge="1">
                  <a:txBody>
                    <a:bodyPr/>
                    <a:lstStyle/>
                    <a:p>
                      <a:endParaRPr lang="en-US"/>
                    </a:p>
                  </a:txBody>
                  <a:tcPr/>
                </a:tc>
                <a:tc>
                  <a:txBody>
                    <a:bodyPr/>
                    <a:lstStyle/>
                    <a:p>
                      <a:pPr lvl="0">
                        <a:buNone/>
                      </a:pPr>
                      <a:r>
                        <a:rPr lang="en-US" sz="1600">
                          <a:latin typeface="Aptos"/>
                        </a:rPr>
                        <a:t>College Success</a:t>
                      </a:r>
                    </a:p>
                  </a:txBody>
                  <a:tcPr>
                    <a:solidFill>
                      <a:srgbClr val="FF9C33"/>
                    </a:solidFill>
                  </a:tcPr>
                </a:tc>
                <a:tc>
                  <a:txBody>
                    <a:bodyPr/>
                    <a:lstStyle/>
                    <a:p>
                      <a:pPr lvl="0">
                        <a:buNone/>
                      </a:pPr>
                      <a:r>
                        <a:rPr lang="en-US" sz="1600">
                          <a:latin typeface="Aptos"/>
                        </a:rPr>
                        <a:t>9th – 12th (college prep)</a:t>
                      </a:r>
                    </a:p>
                    <a:p>
                      <a:pPr lvl="0">
                        <a:buNone/>
                      </a:pPr>
                      <a:r>
                        <a:rPr lang="en-US" sz="1600">
                          <a:latin typeface="Aptos"/>
                        </a:rPr>
                        <a:t>Post Secondary (college success)</a:t>
                      </a:r>
                    </a:p>
                  </a:txBody>
                  <a:tcPr>
                    <a:solidFill>
                      <a:srgbClr val="FF9C33"/>
                    </a:solidFill>
                  </a:tcPr>
                </a:tc>
                <a:tc>
                  <a:txBody>
                    <a:bodyPr/>
                    <a:lstStyle/>
                    <a:p>
                      <a:pPr lvl="0">
                        <a:buNone/>
                      </a:pPr>
                      <a:r>
                        <a:rPr lang="en-US" sz="1600">
                          <a:latin typeface="Aptos"/>
                        </a:rPr>
                        <a:t>Campus (GIMD)</a:t>
                      </a:r>
                    </a:p>
                  </a:txBody>
                  <a:tcPr>
                    <a:solidFill>
                      <a:srgbClr val="FF9C33"/>
                    </a:solidFill>
                  </a:tcPr>
                </a:tc>
                <a:tc>
                  <a:txBody>
                    <a:bodyPr/>
                    <a:lstStyle/>
                    <a:p>
                      <a:pPr lvl="0">
                        <a:buNone/>
                      </a:pPr>
                      <a:r>
                        <a:rPr lang="en-US" sz="1600">
                          <a:latin typeface="Aptos"/>
                        </a:rPr>
                        <a:t>75</a:t>
                      </a:r>
                    </a:p>
                  </a:txBody>
                  <a:tcPr>
                    <a:solidFill>
                      <a:srgbClr val="FF9C33"/>
                    </a:solidFill>
                  </a:tcPr>
                </a:tc>
                <a:extLst>
                  <a:ext uri="{0D108BD9-81ED-4DB2-BD59-A6C34878D82A}">
                    <a16:rowId xmlns:a16="http://schemas.microsoft.com/office/drawing/2014/main" val="3783036744"/>
                  </a:ext>
                </a:extLst>
              </a:tr>
              <a:tr h="544068">
                <a:tc vMerge="1">
                  <a:txBody>
                    <a:bodyPr/>
                    <a:lstStyle/>
                    <a:p>
                      <a:endParaRPr lang="en-US"/>
                    </a:p>
                  </a:txBody>
                  <a:tcPr/>
                </a:tc>
                <a:tc>
                  <a:txBody>
                    <a:bodyPr/>
                    <a:lstStyle/>
                    <a:p>
                      <a:pPr lvl="0">
                        <a:buNone/>
                      </a:pPr>
                      <a:r>
                        <a:rPr lang="en-US" sz="1600">
                          <a:latin typeface="Aptos"/>
                        </a:rPr>
                        <a:t>Alumni</a:t>
                      </a:r>
                    </a:p>
                  </a:txBody>
                  <a:tcPr>
                    <a:solidFill>
                      <a:srgbClr val="FF9C33"/>
                    </a:solidFill>
                  </a:tcPr>
                </a:tc>
                <a:tc>
                  <a:txBody>
                    <a:bodyPr/>
                    <a:lstStyle/>
                    <a:p>
                      <a:pPr lvl="0">
                        <a:buNone/>
                      </a:pPr>
                      <a:r>
                        <a:rPr lang="en-US" sz="1600">
                          <a:latin typeface="Aptos"/>
                        </a:rPr>
                        <a:t>Career seeking &amp; college grads</a:t>
                      </a:r>
                    </a:p>
                  </a:txBody>
                  <a:tcPr>
                    <a:solidFill>
                      <a:srgbClr val="FF9C33"/>
                    </a:solidFill>
                  </a:tcPr>
                </a:tc>
                <a:tc>
                  <a:txBody>
                    <a:bodyPr/>
                    <a:lstStyle/>
                    <a:p>
                      <a:pPr lvl="0">
                        <a:buNone/>
                      </a:pPr>
                      <a:r>
                        <a:rPr lang="en-US" sz="1600">
                          <a:latin typeface="Aptos"/>
                        </a:rPr>
                        <a:t>Virtual</a:t>
                      </a:r>
                    </a:p>
                  </a:txBody>
                  <a:tcPr>
                    <a:solidFill>
                      <a:srgbClr val="FF9C33"/>
                    </a:solidFill>
                  </a:tcPr>
                </a:tc>
                <a:tc>
                  <a:txBody>
                    <a:bodyPr/>
                    <a:lstStyle/>
                    <a:p>
                      <a:pPr lvl="0">
                        <a:buNone/>
                      </a:pPr>
                      <a:r>
                        <a:rPr lang="en-US" sz="1600">
                          <a:latin typeface="Aptos"/>
                        </a:rPr>
                        <a:t>0 (duplicative with college)</a:t>
                      </a:r>
                    </a:p>
                  </a:txBody>
                  <a:tcPr>
                    <a:solidFill>
                      <a:srgbClr val="FF9C33"/>
                    </a:solidFill>
                  </a:tcPr>
                </a:tc>
                <a:extLst>
                  <a:ext uri="{0D108BD9-81ED-4DB2-BD59-A6C34878D82A}">
                    <a16:rowId xmlns:a16="http://schemas.microsoft.com/office/drawing/2014/main" val="1826638487"/>
                  </a:ext>
                </a:extLst>
              </a:tr>
              <a:tr h="544068">
                <a:tc>
                  <a:txBody>
                    <a:bodyPr/>
                    <a:lstStyle/>
                    <a:p>
                      <a:pPr lvl="0" algn="ctr">
                        <a:buNone/>
                      </a:pPr>
                      <a:r>
                        <a:rPr lang="en-US" sz="1600">
                          <a:solidFill>
                            <a:schemeClr val="bg1"/>
                          </a:solidFill>
                          <a:latin typeface="Aptos"/>
                        </a:rPr>
                        <a:t>Low</a:t>
                      </a:r>
                    </a:p>
                  </a:txBody>
                  <a:tcPr>
                    <a:solidFill>
                      <a:srgbClr val="920526"/>
                    </a:solidFill>
                  </a:tcPr>
                </a:tc>
                <a:tc>
                  <a:txBody>
                    <a:bodyPr/>
                    <a:lstStyle/>
                    <a:p>
                      <a:pPr lvl="0">
                        <a:buNone/>
                      </a:pPr>
                      <a:r>
                        <a:rPr lang="en-US" sz="1600">
                          <a:solidFill>
                            <a:schemeClr val="bg1"/>
                          </a:solidFill>
                          <a:latin typeface="Aptos"/>
                        </a:rPr>
                        <a:t>Healthy Sexuality </a:t>
                      </a:r>
                      <a:endParaRPr lang="en-US">
                        <a:solidFill>
                          <a:schemeClr val="bg1"/>
                        </a:solidFill>
                      </a:endParaRPr>
                    </a:p>
                  </a:txBody>
                  <a:tcPr>
                    <a:solidFill>
                      <a:srgbClr val="920526"/>
                    </a:solidFill>
                  </a:tcPr>
                </a:tc>
                <a:tc>
                  <a:txBody>
                    <a:bodyPr/>
                    <a:lstStyle/>
                    <a:p>
                      <a:pPr lvl="0">
                        <a:buNone/>
                      </a:pPr>
                      <a:r>
                        <a:rPr lang="en-US" sz="1600">
                          <a:solidFill>
                            <a:schemeClr val="bg1"/>
                          </a:solidFill>
                          <a:latin typeface="Aptos"/>
                        </a:rPr>
                        <a:t>High School</a:t>
                      </a:r>
                      <a:endParaRPr lang="en-US">
                        <a:solidFill>
                          <a:schemeClr val="bg1"/>
                        </a:solidFill>
                      </a:endParaRPr>
                    </a:p>
                  </a:txBody>
                  <a:tcPr>
                    <a:solidFill>
                      <a:srgbClr val="920526"/>
                    </a:solidFill>
                  </a:tcPr>
                </a:tc>
                <a:tc>
                  <a:txBody>
                    <a:bodyPr/>
                    <a:lstStyle/>
                    <a:p>
                      <a:pPr lvl="0" algn="l">
                        <a:lnSpc>
                          <a:spcPct val="100000"/>
                        </a:lnSpc>
                        <a:spcBef>
                          <a:spcPts val="0"/>
                        </a:spcBef>
                        <a:spcAft>
                          <a:spcPts val="0"/>
                        </a:spcAft>
                        <a:buNone/>
                      </a:pPr>
                      <a:r>
                        <a:rPr lang="en-US" sz="1600" b="0" i="0" u="none" strike="noStrike" noProof="0">
                          <a:solidFill>
                            <a:schemeClr val="bg1"/>
                          </a:solidFill>
                          <a:latin typeface="Aptos"/>
                        </a:rPr>
                        <a:t>School partners</a:t>
                      </a:r>
                    </a:p>
                  </a:txBody>
                  <a:tcPr>
                    <a:solidFill>
                      <a:srgbClr val="920526"/>
                    </a:solidFill>
                  </a:tcPr>
                </a:tc>
                <a:tc>
                  <a:txBody>
                    <a:bodyPr/>
                    <a:lstStyle/>
                    <a:p>
                      <a:pPr lvl="0">
                        <a:buNone/>
                      </a:pPr>
                      <a:r>
                        <a:rPr lang="en-US" sz="1600">
                          <a:solidFill>
                            <a:schemeClr val="bg1"/>
                          </a:solidFill>
                          <a:latin typeface="Aptos"/>
                        </a:rPr>
                        <a:t>1046</a:t>
                      </a:r>
                      <a:endParaRPr lang="en-US">
                        <a:solidFill>
                          <a:schemeClr val="bg1"/>
                        </a:solidFill>
                      </a:endParaRPr>
                    </a:p>
                  </a:txBody>
                  <a:tcPr>
                    <a:solidFill>
                      <a:srgbClr val="920526"/>
                    </a:solidFill>
                  </a:tcPr>
                </a:tc>
                <a:extLst>
                  <a:ext uri="{0D108BD9-81ED-4DB2-BD59-A6C34878D82A}">
                    <a16:rowId xmlns:a16="http://schemas.microsoft.com/office/drawing/2014/main" val="2868078795"/>
                  </a:ext>
                </a:extLst>
              </a:tr>
              <a:tr h="544068">
                <a:tc>
                  <a:txBody>
                    <a:bodyPr/>
                    <a:lstStyle/>
                    <a:p>
                      <a:pPr lvl="0" algn="ctr">
                        <a:buNone/>
                      </a:pPr>
                      <a:r>
                        <a:rPr lang="en-US" sz="1600">
                          <a:latin typeface="Aptos"/>
                        </a:rPr>
                        <a:t>Remote</a:t>
                      </a:r>
                    </a:p>
                  </a:txBody>
                  <a:tcPr>
                    <a:solidFill>
                      <a:srgbClr val="EEFF41"/>
                    </a:solidFill>
                  </a:tcPr>
                </a:tc>
                <a:tc>
                  <a:txBody>
                    <a:bodyPr/>
                    <a:lstStyle/>
                    <a:p>
                      <a:pPr lvl="0">
                        <a:buNone/>
                      </a:pPr>
                      <a:r>
                        <a:rPr lang="en-US" sz="1600">
                          <a:latin typeface="Aptos"/>
                        </a:rPr>
                        <a:t>Girls </a:t>
                      </a:r>
                      <a:r>
                        <a:rPr lang="en-US" sz="1600" err="1">
                          <a:latin typeface="Aptos"/>
                        </a:rPr>
                        <a:t>thINC</a:t>
                      </a:r>
                      <a:r>
                        <a:rPr lang="en-US" sz="1600">
                          <a:latin typeface="Aptos"/>
                        </a:rPr>
                        <a:t> Outside the Box (GTOB)</a:t>
                      </a:r>
                      <a:endParaRPr lang="en-US"/>
                    </a:p>
                  </a:txBody>
                  <a:tcPr>
                    <a:solidFill>
                      <a:srgbClr val="EEFF41"/>
                    </a:solidFill>
                  </a:tcPr>
                </a:tc>
                <a:tc>
                  <a:txBody>
                    <a:bodyPr/>
                    <a:lstStyle/>
                    <a:p>
                      <a:pPr lvl="0">
                        <a:buNone/>
                      </a:pPr>
                      <a:r>
                        <a:rPr lang="en-US" sz="1600">
                          <a:latin typeface="Aptos"/>
                        </a:rPr>
                        <a:t>1st – 3rd grade</a:t>
                      </a:r>
                      <a:endParaRPr lang="en-US"/>
                    </a:p>
                  </a:txBody>
                  <a:tcPr>
                    <a:solidFill>
                      <a:srgbClr val="EEFF41"/>
                    </a:solidFill>
                  </a:tcPr>
                </a:tc>
                <a:tc>
                  <a:txBody>
                    <a:bodyPr/>
                    <a:lstStyle/>
                    <a:p>
                      <a:pPr lvl="0">
                        <a:buNone/>
                      </a:pPr>
                      <a:r>
                        <a:rPr lang="en-US" sz="1600">
                          <a:latin typeface="Aptos"/>
                        </a:rPr>
                        <a:t>Direct mail</a:t>
                      </a:r>
                      <a:endParaRPr lang="en-US"/>
                    </a:p>
                  </a:txBody>
                  <a:tcPr>
                    <a:solidFill>
                      <a:srgbClr val="EEFF41"/>
                    </a:solidFill>
                  </a:tcPr>
                </a:tc>
                <a:tc>
                  <a:txBody>
                    <a:bodyPr/>
                    <a:lstStyle/>
                    <a:p>
                      <a:pPr lvl="0">
                        <a:buNone/>
                      </a:pPr>
                      <a:r>
                        <a:rPr lang="en-US" sz="1600">
                          <a:latin typeface="Aptos"/>
                        </a:rPr>
                        <a:t>1500</a:t>
                      </a:r>
                      <a:endParaRPr lang="en-US"/>
                    </a:p>
                  </a:txBody>
                  <a:tcPr>
                    <a:solidFill>
                      <a:srgbClr val="EEFF41"/>
                    </a:solidFill>
                  </a:tcPr>
                </a:tc>
                <a:extLst>
                  <a:ext uri="{0D108BD9-81ED-4DB2-BD59-A6C34878D82A}">
                    <a16:rowId xmlns:a16="http://schemas.microsoft.com/office/drawing/2014/main" val="2266341631"/>
                  </a:ext>
                </a:extLst>
              </a:tr>
              <a:tr h="335701">
                <a:tc>
                  <a:txBody>
                    <a:bodyPr/>
                    <a:lstStyle/>
                    <a:p>
                      <a:pPr lvl="0">
                        <a:buNone/>
                      </a:pPr>
                      <a:endParaRPr lang="en-US" sz="1800" b="1">
                        <a:solidFill>
                          <a:schemeClr val="bg1"/>
                        </a:solidFill>
                        <a:latin typeface="Aptos"/>
                      </a:endParaRPr>
                    </a:p>
                  </a:txBody>
                  <a:tcPr>
                    <a:solidFill>
                      <a:schemeClr val="tx1"/>
                    </a:solidFill>
                  </a:tcPr>
                </a:tc>
                <a:tc>
                  <a:txBody>
                    <a:bodyPr/>
                    <a:lstStyle/>
                    <a:p>
                      <a:pPr lvl="0">
                        <a:buNone/>
                      </a:pPr>
                      <a:r>
                        <a:rPr lang="en-US" sz="1800" b="1">
                          <a:solidFill>
                            <a:schemeClr val="bg1"/>
                          </a:solidFill>
                          <a:latin typeface="Aptos"/>
                        </a:rPr>
                        <a:t>Total </a:t>
                      </a:r>
                    </a:p>
                  </a:txBody>
                  <a:tcPr>
                    <a:solidFill>
                      <a:schemeClr val="tx1"/>
                    </a:solidFill>
                  </a:tcPr>
                </a:tc>
                <a:tc>
                  <a:txBody>
                    <a:bodyPr/>
                    <a:lstStyle/>
                    <a:p>
                      <a:pPr lvl="0">
                        <a:buNone/>
                      </a:pPr>
                      <a:endParaRPr lang="en-US" sz="1800" b="1">
                        <a:solidFill>
                          <a:schemeClr val="bg1"/>
                        </a:solidFill>
                        <a:latin typeface="Aptos"/>
                      </a:endParaRPr>
                    </a:p>
                  </a:txBody>
                  <a:tcPr>
                    <a:solidFill>
                      <a:schemeClr val="tx1"/>
                    </a:solidFill>
                  </a:tcPr>
                </a:tc>
                <a:tc>
                  <a:txBody>
                    <a:bodyPr/>
                    <a:lstStyle/>
                    <a:p>
                      <a:pPr lvl="0">
                        <a:buNone/>
                      </a:pPr>
                      <a:endParaRPr lang="en-US" sz="1800" b="1">
                        <a:solidFill>
                          <a:schemeClr val="bg1"/>
                        </a:solidFill>
                        <a:latin typeface="Aptos"/>
                      </a:endParaRPr>
                    </a:p>
                  </a:txBody>
                  <a:tcPr>
                    <a:solidFill>
                      <a:schemeClr val="tx1"/>
                    </a:solidFill>
                  </a:tcPr>
                </a:tc>
                <a:tc>
                  <a:txBody>
                    <a:bodyPr/>
                    <a:lstStyle/>
                    <a:p>
                      <a:pPr lvl="0">
                        <a:buNone/>
                      </a:pPr>
                      <a:r>
                        <a:rPr lang="en-US" sz="1800" b="1">
                          <a:solidFill>
                            <a:schemeClr val="bg1"/>
                          </a:solidFill>
                          <a:latin typeface="Aptos"/>
                        </a:rPr>
                        <a:t>2,636</a:t>
                      </a:r>
                    </a:p>
                  </a:txBody>
                  <a:tcPr>
                    <a:solidFill>
                      <a:schemeClr val="tx1"/>
                    </a:solidFill>
                  </a:tcPr>
                </a:tc>
                <a:extLst>
                  <a:ext uri="{0D108BD9-81ED-4DB2-BD59-A6C34878D82A}">
                    <a16:rowId xmlns:a16="http://schemas.microsoft.com/office/drawing/2014/main" val="2324519181"/>
                  </a:ext>
                </a:extLst>
              </a:tr>
            </a:tbl>
          </a:graphicData>
        </a:graphic>
      </p:graphicFrame>
      <p:pic>
        <p:nvPicPr>
          <p:cNvPr id="13" name="Picture 12" descr="A black background with white text&#10;&#10;Description automatically generated">
            <a:extLst>
              <a:ext uri="{FF2B5EF4-FFF2-40B4-BE49-F238E27FC236}">
                <a16:creationId xmlns:a16="http://schemas.microsoft.com/office/drawing/2014/main" id="{44619980-E8FE-C6F5-F9BB-80F8C6A8BBD8}"/>
              </a:ext>
            </a:extLst>
          </p:cNvPr>
          <p:cNvPicPr>
            <a:picLocks noChangeAspect="1"/>
          </p:cNvPicPr>
          <p:nvPr/>
        </p:nvPicPr>
        <p:blipFill>
          <a:blip r:embed="rId3">
            <a:extLst>
              <a:ext uri="{28A0092B-C50C-407E-A947-70E740481C1C}">
                <a14:useLocalDpi xmlns:a14="http://schemas.microsoft.com/office/drawing/2010/main" val="0"/>
              </a:ext>
            </a:extLst>
          </a:blip>
          <a:srcRect l="31445" t="33642" r="31827" b="33804"/>
          <a:stretch/>
        </p:blipFill>
        <p:spPr>
          <a:xfrm>
            <a:off x="83128" y="13035"/>
            <a:ext cx="1031624" cy="914401"/>
          </a:xfrm>
          <a:prstGeom prst="rect">
            <a:avLst/>
          </a:prstGeom>
        </p:spPr>
      </p:pic>
    </p:spTree>
    <p:extLst>
      <p:ext uri="{BB962C8B-B14F-4D97-AF65-F5344CB8AC3E}">
        <p14:creationId xmlns:p14="http://schemas.microsoft.com/office/powerpoint/2010/main" val="420777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09"/>
            <a:ext cx="12192000" cy="965020"/>
            <a:chOff x="0" y="0"/>
            <a:chExt cx="4816593" cy="508323"/>
          </a:xfrm>
        </p:grpSpPr>
        <p:sp>
          <p:nvSpPr>
            <p:cNvPr id="3" name="Freeform 3"/>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p:cNvSpPr txBox="1"/>
          <p:nvPr/>
        </p:nvSpPr>
        <p:spPr>
          <a:xfrm>
            <a:off x="2244266" y="240032"/>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The Girl Journey – Current State</a:t>
            </a:r>
            <a:endParaRPr lang="en-US">
              <a:solidFill>
                <a:schemeClr val="bg1"/>
              </a:solidFill>
            </a:endParaRP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13" name="TextBox 12">
            <a:extLst>
              <a:ext uri="{FF2B5EF4-FFF2-40B4-BE49-F238E27FC236}">
                <a16:creationId xmlns:a16="http://schemas.microsoft.com/office/drawing/2014/main" id="{3F66484A-E036-245B-AA5F-DE4A2B284528}"/>
              </a:ext>
            </a:extLst>
          </p:cNvPr>
          <p:cNvSpPr txBox="1"/>
          <p:nvPr/>
        </p:nvSpPr>
        <p:spPr>
          <a:xfrm>
            <a:off x="335649" y="6509429"/>
            <a:ext cx="6096000" cy="646331"/>
          </a:xfrm>
          <a:prstGeom prst="rect">
            <a:avLst/>
          </a:prstGeom>
          <a:noFill/>
        </p:spPr>
        <p:txBody>
          <a:bodyPr wrap="square" lIns="91440" tIns="45720" rIns="91440" bIns="45720" anchor="t">
            <a:spAutoFit/>
          </a:bodyPr>
          <a:lstStyle/>
          <a:p>
            <a:r>
              <a:rPr lang="en-US">
                <a:latin typeface="Aptos"/>
              </a:rPr>
              <a:t>V2 – 10.14.24</a:t>
            </a:r>
            <a:endParaRPr lang="en-US">
              <a:latin typeface="Calibri"/>
              <a:ea typeface="Calibri"/>
              <a:cs typeface="Calibri"/>
            </a:endParaRPr>
          </a:p>
          <a:p>
            <a:endParaRPr lang="en-US">
              <a:latin typeface="Aptos"/>
            </a:endParaRPr>
          </a:p>
        </p:txBody>
      </p:sp>
      <p:sp>
        <p:nvSpPr>
          <p:cNvPr id="27" name="TextBox 26">
            <a:extLst>
              <a:ext uri="{FF2B5EF4-FFF2-40B4-BE49-F238E27FC236}">
                <a16:creationId xmlns:a16="http://schemas.microsoft.com/office/drawing/2014/main" id="{2A259AC9-0AA7-0AF9-FAB2-A9AB18E73347}"/>
              </a:ext>
            </a:extLst>
          </p:cNvPr>
          <p:cNvSpPr txBox="1"/>
          <p:nvPr/>
        </p:nvSpPr>
        <p:spPr>
          <a:xfrm>
            <a:off x="838969" y="1994788"/>
            <a:ext cx="5597470" cy="369332"/>
          </a:xfrm>
          <a:prstGeom prst="rect">
            <a:avLst/>
          </a:prstGeom>
          <a:solidFill>
            <a:srgbClr val="009FB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After School Program at Center</a:t>
            </a:r>
            <a:endParaRPr lang="en-US" b="1">
              <a:latin typeface="Aptos"/>
              <a:cs typeface="Calibri"/>
            </a:endParaRPr>
          </a:p>
        </p:txBody>
      </p:sp>
      <p:sp>
        <p:nvSpPr>
          <p:cNvPr id="34" name="TextBox 33">
            <a:extLst>
              <a:ext uri="{FF2B5EF4-FFF2-40B4-BE49-F238E27FC236}">
                <a16:creationId xmlns:a16="http://schemas.microsoft.com/office/drawing/2014/main" id="{8E1B815E-05B1-A043-25ED-5A4DA8247760}"/>
              </a:ext>
            </a:extLst>
          </p:cNvPr>
          <p:cNvSpPr txBox="1"/>
          <p:nvPr/>
        </p:nvSpPr>
        <p:spPr>
          <a:xfrm>
            <a:off x="6635857" y="2847197"/>
            <a:ext cx="3621437" cy="769441"/>
          </a:xfrm>
          <a:prstGeom prst="rect">
            <a:avLst/>
          </a:prstGeom>
          <a:solidFill>
            <a:srgbClr val="009FB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Aptos"/>
              </a:rPr>
              <a:t>Career Exploration Programs at GIMD Campus</a:t>
            </a:r>
          </a:p>
          <a:p>
            <a:pPr algn="ctr"/>
            <a:r>
              <a:rPr lang="en-US" sz="1400" b="1">
                <a:latin typeface="Aptos"/>
                <a:cs typeface="Calibri"/>
              </a:rPr>
              <a:t>(Eureka, LOL, Interns, Bold Business</a:t>
            </a:r>
            <a:r>
              <a:rPr lang="en-US" sz="1600" b="1">
                <a:latin typeface="Aptos"/>
                <a:cs typeface="Calibri"/>
              </a:rPr>
              <a:t>)</a:t>
            </a:r>
          </a:p>
        </p:txBody>
      </p:sp>
      <p:pic>
        <p:nvPicPr>
          <p:cNvPr id="15" name="Graphic 14" descr="School girl outline">
            <a:extLst>
              <a:ext uri="{FF2B5EF4-FFF2-40B4-BE49-F238E27FC236}">
                <a16:creationId xmlns:a16="http://schemas.microsoft.com/office/drawing/2014/main" id="{2BC55836-9A7A-918D-2123-DE9BFC563D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427" y="905358"/>
            <a:ext cx="707756" cy="785248"/>
          </a:xfrm>
          <a:prstGeom prst="rect">
            <a:avLst/>
          </a:prstGeom>
        </p:spPr>
      </p:pic>
      <p:cxnSp>
        <p:nvCxnSpPr>
          <p:cNvPr id="20" name="Straight Arrow Connector 19">
            <a:extLst>
              <a:ext uri="{FF2B5EF4-FFF2-40B4-BE49-F238E27FC236}">
                <a16:creationId xmlns:a16="http://schemas.microsoft.com/office/drawing/2014/main" id="{34ADF3D6-24BD-51B8-ABC4-ABB7CE32696C}"/>
              </a:ext>
            </a:extLst>
          </p:cNvPr>
          <p:cNvCxnSpPr>
            <a:cxnSpLocks/>
          </p:cNvCxnSpPr>
          <p:nvPr/>
        </p:nvCxnSpPr>
        <p:spPr>
          <a:xfrm>
            <a:off x="834324" y="1848171"/>
            <a:ext cx="10520765" cy="20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72AD5C2D-3B21-D873-1A4F-0CA10B826B4C}"/>
              </a:ext>
            </a:extLst>
          </p:cNvPr>
          <p:cNvSpPr txBox="1"/>
          <p:nvPr/>
        </p:nvSpPr>
        <p:spPr>
          <a:xfrm>
            <a:off x="9800095" y="15085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College</a:t>
            </a:r>
            <a:endParaRPr lang="en-US"/>
          </a:p>
        </p:txBody>
      </p:sp>
      <p:sp>
        <p:nvSpPr>
          <p:cNvPr id="25" name="TextBox 24">
            <a:extLst>
              <a:ext uri="{FF2B5EF4-FFF2-40B4-BE49-F238E27FC236}">
                <a16:creationId xmlns:a16="http://schemas.microsoft.com/office/drawing/2014/main" id="{B123FD41-7265-D6D8-5D86-2BAABE0496B5}"/>
              </a:ext>
            </a:extLst>
          </p:cNvPr>
          <p:cNvSpPr txBox="1"/>
          <p:nvPr/>
        </p:nvSpPr>
        <p:spPr>
          <a:xfrm>
            <a:off x="3497451" y="15343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5th grade</a:t>
            </a:r>
            <a:endParaRPr lang="en-US"/>
          </a:p>
        </p:txBody>
      </p:sp>
      <p:sp>
        <p:nvSpPr>
          <p:cNvPr id="28" name="TextBox 27">
            <a:extLst>
              <a:ext uri="{FF2B5EF4-FFF2-40B4-BE49-F238E27FC236}">
                <a16:creationId xmlns:a16="http://schemas.microsoft.com/office/drawing/2014/main" id="{16C4CF96-A479-5AEF-9820-6027A5F93A26}"/>
              </a:ext>
            </a:extLst>
          </p:cNvPr>
          <p:cNvSpPr txBox="1"/>
          <p:nvPr/>
        </p:nvSpPr>
        <p:spPr>
          <a:xfrm>
            <a:off x="643179" y="15343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1st grade</a:t>
            </a:r>
            <a:endParaRPr lang="en-US"/>
          </a:p>
        </p:txBody>
      </p:sp>
      <p:sp>
        <p:nvSpPr>
          <p:cNvPr id="29" name="TextBox 28">
            <a:extLst>
              <a:ext uri="{FF2B5EF4-FFF2-40B4-BE49-F238E27FC236}">
                <a16:creationId xmlns:a16="http://schemas.microsoft.com/office/drawing/2014/main" id="{39CDB347-B8D5-C47F-A8FB-1C68F277D410}"/>
              </a:ext>
            </a:extLst>
          </p:cNvPr>
          <p:cNvSpPr txBox="1"/>
          <p:nvPr/>
        </p:nvSpPr>
        <p:spPr>
          <a:xfrm>
            <a:off x="5796366" y="14826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8th grade</a:t>
            </a:r>
            <a:endParaRPr lang="en-US"/>
          </a:p>
        </p:txBody>
      </p:sp>
      <p:sp>
        <p:nvSpPr>
          <p:cNvPr id="30" name="TextBox 29">
            <a:extLst>
              <a:ext uri="{FF2B5EF4-FFF2-40B4-BE49-F238E27FC236}">
                <a16:creationId xmlns:a16="http://schemas.microsoft.com/office/drawing/2014/main" id="{E9F47555-09E4-EF07-FB34-8554EC821186}"/>
              </a:ext>
            </a:extLst>
          </p:cNvPr>
          <p:cNvSpPr txBox="1"/>
          <p:nvPr/>
        </p:nvSpPr>
        <p:spPr>
          <a:xfrm>
            <a:off x="7681992" y="14826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10th grade</a:t>
            </a:r>
            <a:endParaRPr lang="en-US"/>
          </a:p>
        </p:txBody>
      </p:sp>
      <p:pic>
        <p:nvPicPr>
          <p:cNvPr id="31" name="Graphic 30" descr="Little Girl With Balloon outline">
            <a:extLst>
              <a:ext uri="{FF2B5EF4-FFF2-40B4-BE49-F238E27FC236}">
                <a16:creationId xmlns:a16="http://schemas.microsoft.com/office/drawing/2014/main" id="{7CAF8827-1160-0942-B400-90370BC9AD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326" y="840783"/>
            <a:ext cx="707756" cy="785248"/>
          </a:xfrm>
          <a:prstGeom prst="rect">
            <a:avLst/>
          </a:prstGeom>
        </p:spPr>
      </p:pic>
      <p:pic>
        <p:nvPicPr>
          <p:cNvPr id="32" name="Graphic 31" descr="School girl with solid fill">
            <a:extLst>
              <a:ext uri="{FF2B5EF4-FFF2-40B4-BE49-F238E27FC236}">
                <a16:creationId xmlns:a16="http://schemas.microsoft.com/office/drawing/2014/main" id="{7D9A2297-61EE-9FFF-1F8C-8CA42C7547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9573" y="880335"/>
            <a:ext cx="914400" cy="785248"/>
          </a:xfrm>
          <a:prstGeom prst="rect">
            <a:avLst/>
          </a:prstGeom>
        </p:spPr>
      </p:pic>
      <p:pic>
        <p:nvPicPr>
          <p:cNvPr id="33" name="Graphic 32" descr="Graduation cap outline">
            <a:extLst>
              <a:ext uri="{FF2B5EF4-FFF2-40B4-BE49-F238E27FC236}">
                <a16:creationId xmlns:a16="http://schemas.microsoft.com/office/drawing/2014/main" id="{7290A0D2-5E5A-78FE-F498-F834CF9259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99126" y="881143"/>
            <a:ext cx="914400" cy="914400"/>
          </a:xfrm>
          <a:prstGeom prst="rect">
            <a:avLst/>
          </a:prstGeom>
        </p:spPr>
      </p:pic>
      <p:pic>
        <p:nvPicPr>
          <p:cNvPr id="35" name="Graphic 34" descr="Construction worker female outline">
            <a:extLst>
              <a:ext uri="{FF2B5EF4-FFF2-40B4-BE49-F238E27FC236}">
                <a16:creationId xmlns:a16="http://schemas.microsoft.com/office/drawing/2014/main" id="{10379804-47EC-723B-997E-ECCB1BAE81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4800" y="969935"/>
            <a:ext cx="617350" cy="643180"/>
          </a:xfrm>
          <a:prstGeom prst="rect">
            <a:avLst/>
          </a:prstGeom>
        </p:spPr>
      </p:pic>
      <p:sp>
        <p:nvSpPr>
          <p:cNvPr id="38" name="TextBox 37">
            <a:extLst>
              <a:ext uri="{FF2B5EF4-FFF2-40B4-BE49-F238E27FC236}">
                <a16:creationId xmlns:a16="http://schemas.microsoft.com/office/drawing/2014/main" id="{0B16C8D6-A864-EBC9-82FB-3AFE874FC982}"/>
              </a:ext>
            </a:extLst>
          </p:cNvPr>
          <p:cNvSpPr txBox="1"/>
          <p:nvPr/>
        </p:nvSpPr>
        <p:spPr>
          <a:xfrm>
            <a:off x="838968" y="2472652"/>
            <a:ext cx="5597470" cy="369332"/>
          </a:xfrm>
          <a:prstGeom prst="rect">
            <a:avLst/>
          </a:prstGeom>
          <a:solidFill>
            <a:srgbClr val="009FB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Summer Camp at Center </a:t>
            </a:r>
            <a:endParaRPr lang="en-US"/>
          </a:p>
        </p:txBody>
      </p:sp>
      <p:sp>
        <p:nvSpPr>
          <p:cNvPr id="39" name="TextBox 38">
            <a:extLst>
              <a:ext uri="{FF2B5EF4-FFF2-40B4-BE49-F238E27FC236}">
                <a16:creationId xmlns:a16="http://schemas.microsoft.com/office/drawing/2014/main" id="{DADF50F4-1F05-477F-9CD2-61078F56B7B3}"/>
              </a:ext>
            </a:extLst>
          </p:cNvPr>
          <p:cNvSpPr txBox="1"/>
          <p:nvPr/>
        </p:nvSpPr>
        <p:spPr>
          <a:xfrm>
            <a:off x="7916528" y="5133194"/>
            <a:ext cx="2304081" cy="338554"/>
          </a:xfrm>
          <a:prstGeom prst="rect">
            <a:avLst/>
          </a:prstGeom>
          <a:solidFill>
            <a:srgbClr val="92052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Aptos"/>
              </a:rPr>
              <a:t>Girl Groups at Schools</a:t>
            </a:r>
            <a:endParaRPr lang="en-US" sz="1600">
              <a:solidFill>
                <a:srgbClr val="FFFFFF"/>
              </a:solidFill>
            </a:endParaRPr>
          </a:p>
        </p:txBody>
      </p:sp>
      <p:sp>
        <p:nvSpPr>
          <p:cNvPr id="40" name="TextBox 39">
            <a:extLst>
              <a:ext uri="{FF2B5EF4-FFF2-40B4-BE49-F238E27FC236}">
                <a16:creationId xmlns:a16="http://schemas.microsoft.com/office/drawing/2014/main" id="{F4796A3F-C252-3EB0-EBCD-FE9AAED3F5CB}"/>
              </a:ext>
            </a:extLst>
          </p:cNvPr>
          <p:cNvSpPr txBox="1"/>
          <p:nvPr/>
        </p:nvSpPr>
        <p:spPr>
          <a:xfrm>
            <a:off x="7916528" y="5636890"/>
            <a:ext cx="2304081" cy="523220"/>
          </a:xfrm>
          <a:prstGeom prst="rect">
            <a:avLst/>
          </a:prstGeom>
          <a:solidFill>
            <a:srgbClr val="92052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FFFFF"/>
                </a:solidFill>
                <a:latin typeface="Aptos"/>
              </a:rPr>
              <a:t>Healthy Sexuality at Schools</a:t>
            </a:r>
            <a:endParaRPr lang="en-US" sz="1400">
              <a:solidFill>
                <a:srgbClr val="FFFFFF"/>
              </a:solidFill>
            </a:endParaRPr>
          </a:p>
        </p:txBody>
      </p:sp>
      <p:sp>
        <p:nvSpPr>
          <p:cNvPr id="41" name="TextBox 40">
            <a:extLst>
              <a:ext uri="{FF2B5EF4-FFF2-40B4-BE49-F238E27FC236}">
                <a16:creationId xmlns:a16="http://schemas.microsoft.com/office/drawing/2014/main" id="{8D1F6711-B24B-5CA8-E0B0-24F1EEBD6E41}"/>
              </a:ext>
            </a:extLst>
          </p:cNvPr>
          <p:cNvSpPr txBox="1"/>
          <p:nvPr/>
        </p:nvSpPr>
        <p:spPr>
          <a:xfrm>
            <a:off x="9866730" y="3725431"/>
            <a:ext cx="1994116" cy="584775"/>
          </a:xfrm>
          <a:prstGeom prst="rect">
            <a:avLst/>
          </a:prstGeom>
          <a:solidFill>
            <a:srgbClr val="FF9C3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ptos"/>
              </a:rPr>
              <a:t>College Success at GIMD Campus</a:t>
            </a:r>
          </a:p>
        </p:txBody>
      </p:sp>
      <p:sp>
        <p:nvSpPr>
          <p:cNvPr id="42" name="TextBox 41">
            <a:extLst>
              <a:ext uri="{FF2B5EF4-FFF2-40B4-BE49-F238E27FC236}">
                <a16:creationId xmlns:a16="http://schemas.microsoft.com/office/drawing/2014/main" id="{CCE5CE6A-B6DD-69FB-3B03-05EA0192EE31}"/>
              </a:ext>
            </a:extLst>
          </p:cNvPr>
          <p:cNvSpPr txBox="1"/>
          <p:nvPr/>
        </p:nvSpPr>
        <p:spPr>
          <a:xfrm>
            <a:off x="11171170" y="4500346"/>
            <a:ext cx="1025473" cy="338554"/>
          </a:xfrm>
          <a:prstGeom prst="rect">
            <a:avLst/>
          </a:prstGeom>
          <a:solidFill>
            <a:srgbClr val="FF9C3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ptos"/>
              </a:rPr>
              <a:t>Alumni</a:t>
            </a:r>
          </a:p>
        </p:txBody>
      </p:sp>
      <p:sp>
        <p:nvSpPr>
          <p:cNvPr id="43" name="TextBox 42">
            <a:extLst>
              <a:ext uri="{FF2B5EF4-FFF2-40B4-BE49-F238E27FC236}">
                <a16:creationId xmlns:a16="http://schemas.microsoft.com/office/drawing/2014/main" id="{94E4FD6F-4418-F386-15B8-B4CA8055E85A}"/>
              </a:ext>
            </a:extLst>
          </p:cNvPr>
          <p:cNvSpPr txBox="1"/>
          <p:nvPr/>
        </p:nvSpPr>
        <p:spPr>
          <a:xfrm>
            <a:off x="1975508" y="5714380"/>
            <a:ext cx="1994116" cy="369332"/>
          </a:xfrm>
          <a:prstGeom prst="rect">
            <a:avLst/>
          </a:prstGeom>
          <a:solidFill>
            <a:srgbClr val="EEFF4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Aptos"/>
              </a:rPr>
              <a:t>GTOB ( mailed)</a:t>
            </a:r>
          </a:p>
        </p:txBody>
      </p:sp>
      <p:sp>
        <p:nvSpPr>
          <p:cNvPr id="45" name="TextBox 44">
            <a:extLst>
              <a:ext uri="{FF2B5EF4-FFF2-40B4-BE49-F238E27FC236}">
                <a16:creationId xmlns:a16="http://schemas.microsoft.com/office/drawing/2014/main" id="{E1EA7EB0-3831-5C9D-A22E-E3DCFD90410A}"/>
              </a:ext>
            </a:extLst>
          </p:cNvPr>
          <p:cNvSpPr txBox="1"/>
          <p:nvPr/>
        </p:nvSpPr>
        <p:spPr>
          <a:xfrm>
            <a:off x="11169109" y="14826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Alumni</a:t>
            </a:r>
            <a:endParaRPr lang="en-US"/>
          </a:p>
        </p:txBody>
      </p:sp>
      <p:cxnSp>
        <p:nvCxnSpPr>
          <p:cNvPr id="48" name="Straight Arrow Connector 47">
            <a:extLst>
              <a:ext uri="{FF2B5EF4-FFF2-40B4-BE49-F238E27FC236}">
                <a16:creationId xmlns:a16="http://schemas.microsoft.com/office/drawing/2014/main" id="{CA8F887C-5A9D-AECD-B9B8-2381AC190F60}"/>
              </a:ext>
            </a:extLst>
          </p:cNvPr>
          <p:cNvCxnSpPr/>
          <p:nvPr/>
        </p:nvCxnSpPr>
        <p:spPr>
          <a:xfrm flipV="1">
            <a:off x="511443" y="1974741"/>
            <a:ext cx="10330" cy="32313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571F9E5-1755-5BEF-994F-14358A4E105F}"/>
              </a:ext>
            </a:extLst>
          </p:cNvPr>
          <p:cNvSpPr txBox="1"/>
          <p:nvPr/>
        </p:nvSpPr>
        <p:spPr>
          <a:xfrm>
            <a:off x="333214" y="5318501"/>
            <a:ext cx="12450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rPr>
              <a:t>High to low hours of Girls Inc. Experience </a:t>
            </a:r>
            <a:endParaRPr lang="en-US" sz="1200">
              <a:cs typeface="Calibri"/>
            </a:endParaRPr>
          </a:p>
        </p:txBody>
      </p:sp>
      <p:pic>
        <p:nvPicPr>
          <p:cNvPr id="16" name="Picture 15" descr="A black background with white text&#10;&#10;Description automatically generated">
            <a:extLst>
              <a:ext uri="{FF2B5EF4-FFF2-40B4-BE49-F238E27FC236}">
                <a16:creationId xmlns:a16="http://schemas.microsoft.com/office/drawing/2014/main" id="{B3D8A361-D2F1-54C9-53D3-0FF2E79C6B6D}"/>
              </a:ext>
            </a:extLst>
          </p:cNvPr>
          <p:cNvPicPr>
            <a:picLocks noChangeAspect="1"/>
          </p:cNvPicPr>
          <p:nvPr/>
        </p:nvPicPr>
        <p:blipFill>
          <a:blip r:embed="rId13">
            <a:extLst>
              <a:ext uri="{28A0092B-C50C-407E-A947-70E740481C1C}">
                <a14:useLocalDpi xmlns:a14="http://schemas.microsoft.com/office/drawing/2010/main" val="0"/>
              </a:ext>
            </a:extLst>
          </a:blip>
          <a:srcRect l="31445" t="33642" r="31827" b="33804"/>
          <a:stretch/>
        </p:blipFill>
        <p:spPr>
          <a:xfrm>
            <a:off x="83128" y="13035"/>
            <a:ext cx="1031624" cy="914401"/>
          </a:xfrm>
          <a:prstGeom prst="rect">
            <a:avLst/>
          </a:prstGeom>
        </p:spPr>
      </p:pic>
    </p:spTree>
    <p:extLst>
      <p:ext uri="{BB962C8B-B14F-4D97-AF65-F5344CB8AC3E}">
        <p14:creationId xmlns:p14="http://schemas.microsoft.com/office/powerpoint/2010/main" val="1133586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09"/>
            <a:ext cx="12192000" cy="965020"/>
            <a:chOff x="0" y="0"/>
            <a:chExt cx="4816593" cy="508323"/>
          </a:xfrm>
        </p:grpSpPr>
        <p:sp>
          <p:nvSpPr>
            <p:cNvPr id="3" name="Freeform 3"/>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p:cNvSpPr txBox="1"/>
          <p:nvPr/>
        </p:nvSpPr>
        <p:spPr>
          <a:xfrm>
            <a:off x="2244266" y="240032"/>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The Girl Journey – Future State</a:t>
            </a:r>
            <a:endParaRPr lang="en-US">
              <a:solidFill>
                <a:schemeClr val="bg1"/>
              </a:solidFill>
            </a:endParaRP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27" name="TextBox 26">
            <a:extLst>
              <a:ext uri="{FF2B5EF4-FFF2-40B4-BE49-F238E27FC236}">
                <a16:creationId xmlns:a16="http://schemas.microsoft.com/office/drawing/2014/main" id="{2A259AC9-0AA7-0AF9-FAB2-A9AB18E73347}"/>
              </a:ext>
            </a:extLst>
          </p:cNvPr>
          <p:cNvSpPr txBox="1"/>
          <p:nvPr/>
        </p:nvSpPr>
        <p:spPr>
          <a:xfrm>
            <a:off x="838969" y="1994788"/>
            <a:ext cx="5597470" cy="369332"/>
          </a:xfrm>
          <a:prstGeom prst="rect">
            <a:avLst/>
          </a:prstGeom>
          <a:solidFill>
            <a:srgbClr val="009FB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After School Program at Center</a:t>
            </a:r>
            <a:endParaRPr lang="en-US" b="1">
              <a:latin typeface="Aptos"/>
              <a:cs typeface="Calibri"/>
            </a:endParaRPr>
          </a:p>
        </p:txBody>
      </p:sp>
      <p:sp>
        <p:nvSpPr>
          <p:cNvPr id="34" name="TextBox 33">
            <a:extLst>
              <a:ext uri="{FF2B5EF4-FFF2-40B4-BE49-F238E27FC236}">
                <a16:creationId xmlns:a16="http://schemas.microsoft.com/office/drawing/2014/main" id="{8E1B815E-05B1-A043-25ED-5A4DA8247760}"/>
              </a:ext>
            </a:extLst>
          </p:cNvPr>
          <p:cNvSpPr txBox="1"/>
          <p:nvPr/>
        </p:nvSpPr>
        <p:spPr>
          <a:xfrm>
            <a:off x="6429214" y="3583366"/>
            <a:ext cx="3995980" cy="523220"/>
          </a:xfrm>
          <a:prstGeom prst="rect">
            <a:avLst/>
          </a:prstGeom>
          <a:solidFill>
            <a:srgbClr val="009FB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Aptos"/>
              </a:rPr>
              <a:t>Career Exploration Programs at GIMD Campus</a:t>
            </a:r>
            <a:endParaRPr lang="en-US" sz="1400">
              <a:cs typeface="Calibri"/>
            </a:endParaRPr>
          </a:p>
          <a:p>
            <a:pPr algn="ctr"/>
            <a:r>
              <a:rPr lang="en-US" sz="1400" b="1">
                <a:latin typeface="Aptos"/>
                <a:cs typeface="Calibri"/>
              </a:rPr>
              <a:t>(Eureka, LOL, Interns, Bold Business)</a:t>
            </a:r>
          </a:p>
        </p:txBody>
      </p:sp>
      <p:pic>
        <p:nvPicPr>
          <p:cNvPr id="15" name="Graphic 14" descr="School girl outline">
            <a:extLst>
              <a:ext uri="{FF2B5EF4-FFF2-40B4-BE49-F238E27FC236}">
                <a16:creationId xmlns:a16="http://schemas.microsoft.com/office/drawing/2014/main" id="{2BC55836-9A7A-918D-2123-DE9BFC563D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427" y="905358"/>
            <a:ext cx="707756" cy="785248"/>
          </a:xfrm>
          <a:prstGeom prst="rect">
            <a:avLst/>
          </a:prstGeom>
        </p:spPr>
      </p:pic>
      <p:cxnSp>
        <p:nvCxnSpPr>
          <p:cNvPr id="20" name="Straight Arrow Connector 19">
            <a:extLst>
              <a:ext uri="{FF2B5EF4-FFF2-40B4-BE49-F238E27FC236}">
                <a16:creationId xmlns:a16="http://schemas.microsoft.com/office/drawing/2014/main" id="{34ADF3D6-24BD-51B8-ABC4-ABB7CE32696C}"/>
              </a:ext>
            </a:extLst>
          </p:cNvPr>
          <p:cNvCxnSpPr>
            <a:cxnSpLocks/>
          </p:cNvCxnSpPr>
          <p:nvPr/>
        </p:nvCxnSpPr>
        <p:spPr>
          <a:xfrm>
            <a:off x="834324" y="1848171"/>
            <a:ext cx="10520765" cy="20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72AD5C2D-3B21-D873-1A4F-0CA10B826B4C}"/>
              </a:ext>
            </a:extLst>
          </p:cNvPr>
          <p:cNvSpPr txBox="1"/>
          <p:nvPr/>
        </p:nvSpPr>
        <p:spPr>
          <a:xfrm>
            <a:off x="9800095" y="15085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College</a:t>
            </a:r>
            <a:endParaRPr lang="en-US"/>
          </a:p>
        </p:txBody>
      </p:sp>
      <p:sp>
        <p:nvSpPr>
          <p:cNvPr id="25" name="TextBox 24">
            <a:extLst>
              <a:ext uri="{FF2B5EF4-FFF2-40B4-BE49-F238E27FC236}">
                <a16:creationId xmlns:a16="http://schemas.microsoft.com/office/drawing/2014/main" id="{B123FD41-7265-D6D8-5D86-2BAABE0496B5}"/>
              </a:ext>
            </a:extLst>
          </p:cNvPr>
          <p:cNvSpPr txBox="1"/>
          <p:nvPr/>
        </p:nvSpPr>
        <p:spPr>
          <a:xfrm>
            <a:off x="3497451" y="15343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5th grade</a:t>
            </a:r>
            <a:endParaRPr lang="en-US"/>
          </a:p>
        </p:txBody>
      </p:sp>
      <p:sp>
        <p:nvSpPr>
          <p:cNvPr id="28" name="TextBox 27">
            <a:extLst>
              <a:ext uri="{FF2B5EF4-FFF2-40B4-BE49-F238E27FC236}">
                <a16:creationId xmlns:a16="http://schemas.microsoft.com/office/drawing/2014/main" id="{16C4CF96-A479-5AEF-9820-6027A5F93A26}"/>
              </a:ext>
            </a:extLst>
          </p:cNvPr>
          <p:cNvSpPr txBox="1"/>
          <p:nvPr/>
        </p:nvSpPr>
        <p:spPr>
          <a:xfrm>
            <a:off x="643179" y="15343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1st grade</a:t>
            </a:r>
            <a:endParaRPr lang="en-US"/>
          </a:p>
        </p:txBody>
      </p:sp>
      <p:sp>
        <p:nvSpPr>
          <p:cNvPr id="29" name="TextBox 28">
            <a:extLst>
              <a:ext uri="{FF2B5EF4-FFF2-40B4-BE49-F238E27FC236}">
                <a16:creationId xmlns:a16="http://schemas.microsoft.com/office/drawing/2014/main" id="{39CDB347-B8D5-C47F-A8FB-1C68F277D410}"/>
              </a:ext>
            </a:extLst>
          </p:cNvPr>
          <p:cNvSpPr txBox="1"/>
          <p:nvPr/>
        </p:nvSpPr>
        <p:spPr>
          <a:xfrm>
            <a:off x="5796366" y="148266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8th grade</a:t>
            </a:r>
            <a:endParaRPr lang="en-US"/>
          </a:p>
        </p:txBody>
      </p:sp>
      <p:sp>
        <p:nvSpPr>
          <p:cNvPr id="30" name="TextBox 29">
            <a:extLst>
              <a:ext uri="{FF2B5EF4-FFF2-40B4-BE49-F238E27FC236}">
                <a16:creationId xmlns:a16="http://schemas.microsoft.com/office/drawing/2014/main" id="{E9F47555-09E4-EF07-FB34-8554EC821186}"/>
              </a:ext>
            </a:extLst>
          </p:cNvPr>
          <p:cNvSpPr txBox="1"/>
          <p:nvPr/>
        </p:nvSpPr>
        <p:spPr>
          <a:xfrm>
            <a:off x="7681992" y="14826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10th grade</a:t>
            </a:r>
            <a:endParaRPr lang="en-US"/>
          </a:p>
        </p:txBody>
      </p:sp>
      <p:pic>
        <p:nvPicPr>
          <p:cNvPr id="31" name="Graphic 30" descr="Little Girl With Balloon outline">
            <a:extLst>
              <a:ext uri="{FF2B5EF4-FFF2-40B4-BE49-F238E27FC236}">
                <a16:creationId xmlns:a16="http://schemas.microsoft.com/office/drawing/2014/main" id="{7CAF8827-1160-0942-B400-90370BC9AD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4326" y="840783"/>
            <a:ext cx="707756" cy="785248"/>
          </a:xfrm>
          <a:prstGeom prst="rect">
            <a:avLst/>
          </a:prstGeom>
        </p:spPr>
      </p:pic>
      <p:pic>
        <p:nvPicPr>
          <p:cNvPr id="32" name="Graphic 31" descr="School girl with solid fill">
            <a:extLst>
              <a:ext uri="{FF2B5EF4-FFF2-40B4-BE49-F238E27FC236}">
                <a16:creationId xmlns:a16="http://schemas.microsoft.com/office/drawing/2014/main" id="{7D9A2297-61EE-9FFF-1F8C-8CA42C7547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9573" y="880335"/>
            <a:ext cx="914400" cy="785248"/>
          </a:xfrm>
          <a:prstGeom prst="rect">
            <a:avLst/>
          </a:prstGeom>
        </p:spPr>
      </p:pic>
      <p:pic>
        <p:nvPicPr>
          <p:cNvPr id="33" name="Graphic 32" descr="Graduation cap outline">
            <a:extLst>
              <a:ext uri="{FF2B5EF4-FFF2-40B4-BE49-F238E27FC236}">
                <a16:creationId xmlns:a16="http://schemas.microsoft.com/office/drawing/2014/main" id="{7290A0D2-5E5A-78FE-F498-F834CF9259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99126" y="881143"/>
            <a:ext cx="914400" cy="914400"/>
          </a:xfrm>
          <a:prstGeom prst="rect">
            <a:avLst/>
          </a:prstGeom>
        </p:spPr>
      </p:pic>
      <p:pic>
        <p:nvPicPr>
          <p:cNvPr id="35" name="Graphic 34" descr="Construction worker female outline">
            <a:extLst>
              <a:ext uri="{FF2B5EF4-FFF2-40B4-BE49-F238E27FC236}">
                <a16:creationId xmlns:a16="http://schemas.microsoft.com/office/drawing/2014/main" id="{10379804-47EC-723B-997E-ECCB1BAE81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4800" y="969935"/>
            <a:ext cx="617350" cy="643180"/>
          </a:xfrm>
          <a:prstGeom prst="rect">
            <a:avLst/>
          </a:prstGeom>
        </p:spPr>
      </p:pic>
      <p:sp>
        <p:nvSpPr>
          <p:cNvPr id="38" name="TextBox 37">
            <a:extLst>
              <a:ext uri="{FF2B5EF4-FFF2-40B4-BE49-F238E27FC236}">
                <a16:creationId xmlns:a16="http://schemas.microsoft.com/office/drawing/2014/main" id="{0B16C8D6-A864-EBC9-82FB-3AFE874FC982}"/>
              </a:ext>
            </a:extLst>
          </p:cNvPr>
          <p:cNvSpPr txBox="1"/>
          <p:nvPr/>
        </p:nvSpPr>
        <p:spPr>
          <a:xfrm>
            <a:off x="838968" y="2472652"/>
            <a:ext cx="5597470" cy="369332"/>
          </a:xfrm>
          <a:prstGeom prst="rect">
            <a:avLst/>
          </a:prstGeom>
          <a:solidFill>
            <a:srgbClr val="009FB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Summer Camp at Center </a:t>
            </a:r>
            <a:endParaRPr lang="en-US"/>
          </a:p>
        </p:txBody>
      </p:sp>
      <p:sp>
        <p:nvSpPr>
          <p:cNvPr id="39" name="TextBox 38">
            <a:extLst>
              <a:ext uri="{FF2B5EF4-FFF2-40B4-BE49-F238E27FC236}">
                <a16:creationId xmlns:a16="http://schemas.microsoft.com/office/drawing/2014/main" id="{DADF50F4-1F05-477F-9CD2-61078F56B7B3}"/>
              </a:ext>
            </a:extLst>
          </p:cNvPr>
          <p:cNvSpPr txBox="1"/>
          <p:nvPr/>
        </p:nvSpPr>
        <p:spPr>
          <a:xfrm>
            <a:off x="4558563" y="3079669"/>
            <a:ext cx="2304081" cy="338554"/>
          </a:xfrm>
          <a:prstGeom prst="rect">
            <a:avLst/>
          </a:prstGeom>
          <a:solidFill>
            <a:srgbClr val="FF9C33"/>
          </a:solidFill>
          <a:ln w="57150">
            <a:solidFill>
              <a:schemeClr val="tx1"/>
            </a:solidFill>
            <a:prstDash val="sysDo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Aptos"/>
              </a:rPr>
              <a:t>Girl Groups at Schools</a:t>
            </a:r>
            <a:endParaRPr lang="en-US" sz="1600">
              <a:solidFill>
                <a:srgbClr val="FFFFFF"/>
              </a:solidFill>
            </a:endParaRPr>
          </a:p>
        </p:txBody>
      </p:sp>
      <p:sp>
        <p:nvSpPr>
          <p:cNvPr id="40" name="TextBox 39">
            <a:extLst>
              <a:ext uri="{FF2B5EF4-FFF2-40B4-BE49-F238E27FC236}">
                <a16:creationId xmlns:a16="http://schemas.microsoft.com/office/drawing/2014/main" id="{F4796A3F-C252-3EB0-EBCD-FE9AAED3F5CB}"/>
              </a:ext>
            </a:extLst>
          </p:cNvPr>
          <p:cNvSpPr txBox="1"/>
          <p:nvPr/>
        </p:nvSpPr>
        <p:spPr>
          <a:xfrm>
            <a:off x="7541987" y="4216211"/>
            <a:ext cx="2484894" cy="584775"/>
          </a:xfrm>
          <a:prstGeom prst="rect">
            <a:avLst/>
          </a:prstGeom>
          <a:solidFill>
            <a:srgbClr val="92052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Aptos"/>
              </a:rPr>
              <a:t>Healthy Sexuality at Schools</a:t>
            </a:r>
            <a:endParaRPr lang="en-US" sz="1600">
              <a:solidFill>
                <a:srgbClr val="FFFFFF"/>
              </a:solidFill>
            </a:endParaRPr>
          </a:p>
        </p:txBody>
      </p:sp>
      <p:sp>
        <p:nvSpPr>
          <p:cNvPr id="41" name="TextBox 40">
            <a:extLst>
              <a:ext uri="{FF2B5EF4-FFF2-40B4-BE49-F238E27FC236}">
                <a16:creationId xmlns:a16="http://schemas.microsoft.com/office/drawing/2014/main" id="{8D1F6711-B24B-5CA8-E0B0-24F1EEBD6E41}"/>
              </a:ext>
            </a:extLst>
          </p:cNvPr>
          <p:cNvSpPr txBox="1"/>
          <p:nvPr/>
        </p:nvSpPr>
        <p:spPr>
          <a:xfrm>
            <a:off x="9556764" y="4900720"/>
            <a:ext cx="1994116" cy="584775"/>
          </a:xfrm>
          <a:prstGeom prst="rect">
            <a:avLst/>
          </a:prstGeom>
          <a:solidFill>
            <a:srgbClr val="FF9C3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ptos"/>
              </a:rPr>
              <a:t>College Success at GIMD Campus</a:t>
            </a:r>
          </a:p>
        </p:txBody>
      </p:sp>
      <p:sp>
        <p:nvSpPr>
          <p:cNvPr id="42" name="TextBox 41">
            <a:extLst>
              <a:ext uri="{FF2B5EF4-FFF2-40B4-BE49-F238E27FC236}">
                <a16:creationId xmlns:a16="http://schemas.microsoft.com/office/drawing/2014/main" id="{CCE5CE6A-B6DD-69FB-3B03-05EA0192EE31}"/>
              </a:ext>
            </a:extLst>
          </p:cNvPr>
          <p:cNvSpPr txBox="1"/>
          <p:nvPr/>
        </p:nvSpPr>
        <p:spPr>
          <a:xfrm>
            <a:off x="11171170" y="5611057"/>
            <a:ext cx="1025473" cy="338554"/>
          </a:xfrm>
          <a:prstGeom prst="rect">
            <a:avLst/>
          </a:prstGeom>
          <a:solidFill>
            <a:srgbClr val="FF9C3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Aptos"/>
              </a:rPr>
              <a:t>Alumni</a:t>
            </a:r>
          </a:p>
        </p:txBody>
      </p:sp>
      <p:sp>
        <p:nvSpPr>
          <p:cNvPr id="43" name="TextBox 42">
            <a:extLst>
              <a:ext uri="{FF2B5EF4-FFF2-40B4-BE49-F238E27FC236}">
                <a16:creationId xmlns:a16="http://schemas.microsoft.com/office/drawing/2014/main" id="{94E4FD6F-4418-F386-15B8-B4CA8055E85A}"/>
              </a:ext>
            </a:extLst>
          </p:cNvPr>
          <p:cNvSpPr txBox="1"/>
          <p:nvPr/>
        </p:nvSpPr>
        <p:spPr>
          <a:xfrm>
            <a:off x="1769875" y="6293143"/>
            <a:ext cx="1942453" cy="461665"/>
          </a:xfrm>
          <a:prstGeom prst="rect">
            <a:avLst/>
          </a:prstGeom>
          <a:solidFill>
            <a:srgbClr val="EEFF4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rPr>
              <a:t>GTOB (Marketing tool for expanded reach)</a:t>
            </a:r>
          </a:p>
        </p:txBody>
      </p:sp>
      <p:sp>
        <p:nvSpPr>
          <p:cNvPr id="45" name="TextBox 44">
            <a:extLst>
              <a:ext uri="{FF2B5EF4-FFF2-40B4-BE49-F238E27FC236}">
                <a16:creationId xmlns:a16="http://schemas.microsoft.com/office/drawing/2014/main" id="{E1EA7EB0-3831-5C9D-A22E-E3DCFD90410A}"/>
              </a:ext>
            </a:extLst>
          </p:cNvPr>
          <p:cNvSpPr txBox="1"/>
          <p:nvPr/>
        </p:nvSpPr>
        <p:spPr>
          <a:xfrm>
            <a:off x="11169109" y="15084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ptos"/>
              </a:rPr>
              <a:t>Alumni</a:t>
            </a:r>
            <a:endParaRPr lang="en-US"/>
          </a:p>
        </p:txBody>
      </p:sp>
      <p:cxnSp>
        <p:nvCxnSpPr>
          <p:cNvPr id="18" name="Straight Arrow Connector 17">
            <a:extLst>
              <a:ext uri="{FF2B5EF4-FFF2-40B4-BE49-F238E27FC236}">
                <a16:creationId xmlns:a16="http://schemas.microsoft.com/office/drawing/2014/main" id="{AF20AA68-C4D8-7756-8FE2-7E86F15F314F}"/>
              </a:ext>
            </a:extLst>
          </p:cNvPr>
          <p:cNvCxnSpPr/>
          <p:nvPr/>
        </p:nvCxnSpPr>
        <p:spPr>
          <a:xfrm>
            <a:off x="1666552" y="6191934"/>
            <a:ext cx="9477212" cy="49079"/>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0C75B80-D8B2-87DD-1145-306F1B7D05F7}"/>
              </a:ext>
            </a:extLst>
          </p:cNvPr>
          <p:cNvCxnSpPr/>
          <p:nvPr/>
        </p:nvCxnSpPr>
        <p:spPr>
          <a:xfrm flipV="1">
            <a:off x="511443" y="1974741"/>
            <a:ext cx="10330" cy="32313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43C5873-99CD-A5E7-A06B-0A83BDA8FC4F}"/>
              </a:ext>
            </a:extLst>
          </p:cNvPr>
          <p:cNvSpPr txBox="1"/>
          <p:nvPr/>
        </p:nvSpPr>
        <p:spPr>
          <a:xfrm>
            <a:off x="333214" y="5318501"/>
            <a:ext cx="12450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rPr>
              <a:t>High to low hours of Girls Inc. Experience </a:t>
            </a:r>
            <a:endParaRPr lang="en-US" sz="1200">
              <a:cs typeface="Calibri"/>
            </a:endParaRPr>
          </a:p>
        </p:txBody>
      </p:sp>
      <p:sp>
        <p:nvSpPr>
          <p:cNvPr id="13" name="Arc 12">
            <a:extLst>
              <a:ext uri="{FF2B5EF4-FFF2-40B4-BE49-F238E27FC236}">
                <a16:creationId xmlns:a16="http://schemas.microsoft.com/office/drawing/2014/main" id="{4BFA86ED-F6C7-8011-E8F6-558DFB72E29A}"/>
              </a:ext>
            </a:extLst>
          </p:cNvPr>
          <p:cNvSpPr/>
          <p:nvPr/>
        </p:nvSpPr>
        <p:spPr>
          <a:xfrm>
            <a:off x="5792374" y="2719248"/>
            <a:ext cx="1460363" cy="1197831"/>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ACC47F41-FAFF-DCBB-632A-B96396A8C0B8}"/>
              </a:ext>
            </a:extLst>
          </p:cNvPr>
          <p:cNvSpPr/>
          <p:nvPr/>
        </p:nvSpPr>
        <p:spPr>
          <a:xfrm rot="600000">
            <a:off x="9718611" y="4075348"/>
            <a:ext cx="1344126" cy="1133255"/>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4AB71C1E-85D9-CCA8-135F-D54D737AEE5D}"/>
              </a:ext>
            </a:extLst>
          </p:cNvPr>
          <p:cNvSpPr/>
          <p:nvPr/>
        </p:nvSpPr>
        <p:spPr>
          <a:xfrm rot="10200000">
            <a:off x="5366169" y="2835483"/>
            <a:ext cx="1460363" cy="1197831"/>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B241C0D6-E3C4-9E39-527A-C8168A578224}"/>
              </a:ext>
            </a:extLst>
          </p:cNvPr>
          <p:cNvSpPr/>
          <p:nvPr/>
        </p:nvSpPr>
        <p:spPr>
          <a:xfrm rot="10260000">
            <a:off x="8711221" y="4191586"/>
            <a:ext cx="1460363" cy="1197831"/>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ABDCE2F0-E45D-2D78-58C2-CAD16DF42D56}"/>
              </a:ext>
            </a:extLst>
          </p:cNvPr>
          <p:cNvSpPr txBox="1"/>
          <p:nvPr/>
        </p:nvSpPr>
        <p:spPr>
          <a:xfrm>
            <a:off x="7165383" y="265795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rPr>
              <a:t>Strengthen middle school pipeline and area of decreased engagement</a:t>
            </a:r>
            <a:endParaRPr lang="en-US" err="1"/>
          </a:p>
        </p:txBody>
      </p:sp>
      <p:sp>
        <p:nvSpPr>
          <p:cNvPr id="36" name="TextBox 35">
            <a:extLst>
              <a:ext uri="{FF2B5EF4-FFF2-40B4-BE49-F238E27FC236}">
                <a16:creationId xmlns:a16="http://schemas.microsoft.com/office/drawing/2014/main" id="{2E09975C-6B1D-4AEE-E2D0-B51E8943D901}"/>
              </a:ext>
            </a:extLst>
          </p:cNvPr>
          <p:cNvSpPr txBox="1"/>
          <p:nvPr/>
        </p:nvSpPr>
        <p:spPr>
          <a:xfrm>
            <a:off x="10859146" y="3497450"/>
            <a:ext cx="12062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rPr>
              <a:t>Strengthen high school to college engagement</a:t>
            </a:r>
          </a:p>
        </p:txBody>
      </p:sp>
      <p:sp>
        <p:nvSpPr>
          <p:cNvPr id="44" name="Arc 43">
            <a:extLst>
              <a:ext uri="{FF2B5EF4-FFF2-40B4-BE49-F238E27FC236}">
                <a16:creationId xmlns:a16="http://schemas.microsoft.com/office/drawing/2014/main" id="{9409E4C4-FE62-9B4D-5655-C724C492BC64}"/>
              </a:ext>
            </a:extLst>
          </p:cNvPr>
          <p:cNvSpPr/>
          <p:nvPr/>
        </p:nvSpPr>
        <p:spPr>
          <a:xfrm rot="9900000">
            <a:off x="10359976" y="4908489"/>
            <a:ext cx="1053268" cy="1072571"/>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60351081-F4CD-828F-9C81-8632875F5800}"/>
              </a:ext>
            </a:extLst>
          </p:cNvPr>
          <p:cNvSpPr/>
          <p:nvPr/>
        </p:nvSpPr>
        <p:spPr>
          <a:xfrm rot="300000">
            <a:off x="11078919" y="5025338"/>
            <a:ext cx="948883" cy="947312"/>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7" name="Picture 36" descr="A black background with white text&#10;&#10;Description automatically generated">
            <a:extLst>
              <a:ext uri="{FF2B5EF4-FFF2-40B4-BE49-F238E27FC236}">
                <a16:creationId xmlns:a16="http://schemas.microsoft.com/office/drawing/2014/main" id="{7FD04DCC-E7FE-12FE-4D2B-7D11DEEB5AA7}"/>
              </a:ext>
            </a:extLst>
          </p:cNvPr>
          <p:cNvPicPr>
            <a:picLocks noChangeAspect="1"/>
          </p:cNvPicPr>
          <p:nvPr/>
        </p:nvPicPr>
        <p:blipFill>
          <a:blip r:embed="rId13">
            <a:extLst>
              <a:ext uri="{28A0092B-C50C-407E-A947-70E740481C1C}">
                <a14:useLocalDpi xmlns:a14="http://schemas.microsoft.com/office/drawing/2010/main" val="0"/>
              </a:ext>
            </a:extLst>
          </a:blip>
          <a:srcRect l="31445" t="33642" r="31827" b="33804"/>
          <a:stretch/>
        </p:blipFill>
        <p:spPr>
          <a:xfrm>
            <a:off x="83128" y="13035"/>
            <a:ext cx="1031624" cy="914401"/>
          </a:xfrm>
          <a:prstGeom prst="rect">
            <a:avLst/>
          </a:prstGeom>
        </p:spPr>
      </p:pic>
    </p:spTree>
    <p:extLst>
      <p:ext uri="{BB962C8B-B14F-4D97-AF65-F5344CB8AC3E}">
        <p14:creationId xmlns:p14="http://schemas.microsoft.com/office/powerpoint/2010/main" val="37759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09"/>
            <a:ext cx="12192000" cy="965020"/>
            <a:chOff x="0" y="0"/>
            <a:chExt cx="4816593" cy="508323"/>
          </a:xfrm>
        </p:grpSpPr>
        <p:sp>
          <p:nvSpPr>
            <p:cNvPr id="3" name="Freeform 3"/>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p:cNvSpPr txBox="1"/>
          <p:nvPr/>
        </p:nvSpPr>
        <p:spPr>
          <a:xfrm>
            <a:off x="2244266" y="240032"/>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Future State - 3 Year Impact Goal</a:t>
            </a:r>
            <a:endParaRPr lang="en-US">
              <a:solidFill>
                <a:schemeClr val="bg1"/>
              </a:solidFill>
            </a:endParaRP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13</a:t>
            </a:fld>
            <a:endParaRPr lang="en-US"/>
          </a:p>
        </p:txBody>
      </p:sp>
      <p:graphicFrame>
        <p:nvGraphicFramePr>
          <p:cNvPr id="15" name="Table 14">
            <a:extLst>
              <a:ext uri="{FF2B5EF4-FFF2-40B4-BE49-F238E27FC236}">
                <a16:creationId xmlns:a16="http://schemas.microsoft.com/office/drawing/2014/main" id="{C127E84D-3A4B-2884-410A-C0715A44F039}"/>
              </a:ext>
            </a:extLst>
          </p:cNvPr>
          <p:cNvGraphicFramePr>
            <a:graphicFrameLocks noGrp="1"/>
          </p:cNvGraphicFramePr>
          <p:nvPr>
            <p:extLst>
              <p:ext uri="{D42A27DB-BD31-4B8C-83A1-F6EECF244321}">
                <p14:modId xmlns:p14="http://schemas.microsoft.com/office/powerpoint/2010/main" val="4067789093"/>
              </p:ext>
            </p:extLst>
          </p:nvPr>
        </p:nvGraphicFramePr>
        <p:xfrm>
          <a:off x="774915" y="1239864"/>
          <a:ext cx="11236086" cy="5783595"/>
        </p:xfrm>
        <a:graphic>
          <a:graphicData uri="http://schemas.openxmlformats.org/drawingml/2006/table">
            <a:tbl>
              <a:tblPr firstRow="1" bandRow="1">
                <a:tableStyleId>{5940675A-B579-460E-94D1-54222C63F5DA}</a:tableStyleId>
              </a:tblPr>
              <a:tblGrid>
                <a:gridCol w="1622225">
                  <a:extLst>
                    <a:ext uri="{9D8B030D-6E8A-4147-A177-3AD203B41FA5}">
                      <a16:colId xmlns:a16="http://schemas.microsoft.com/office/drawing/2014/main" val="1732000718"/>
                    </a:ext>
                  </a:extLst>
                </a:gridCol>
                <a:gridCol w="3661171">
                  <a:extLst>
                    <a:ext uri="{9D8B030D-6E8A-4147-A177-3AD203B41FA5}">
                      <a16:colId xmlns:a16="http://schemas.microsoft.com/office/drawing/2014/main" val="3291045119"/>
                    </a:ext>
                  </a:extLst>
                </a:gridCol>
                <a:gridCol w="1604186">
                  <a:extLst>
                    <a:ext uri="{9D8B030D-6E8A-4147-A177-3AD203B41FA5}">
                      <a16:colId xmlns:a16="http://schemas.microsoft.com/office/drawing/2014/main" val="2776230123"/>
                    </a:ext>
                  </a:extLst>
                </a:gridCol>
                <a:gridCol w="1087126">
                  <a:extLst>
                    <a:ext uri="{9D8B030D-6E8A-4147-A177-3AD203B41FA5}">
                      <a16:colId xmlns:a16="http://schemas.microsoft.com/office/drawing/2014/main" val="225918589"/>
                    </a:ext>
                  </a:extLst>
                </a:gridCol>
                <a:gridCol w="1087126">
                  <a:extLst>
                    <a:ext uri="{9D8B030D-6E8A-4147-A177-3AD203B41FA5}">
                      <a16:colId xmlns:a16="http://schemas.microsoft.com/office/drawing/2014/main" val="1364362098"/>
                    </a:ext>
                  </a:extLst>
                </a:gridCol>
                <a:gridCol w="1087126">
                  <a:extLst>
                    <a:ext uri="{9D8B030D-6E8A-4147-A177-3AD203B41FA5}">
                      <a16:colId xmlns:a16="http://schemas.microsoft.com/office/drawing/2014/main" val="2323090848"/>
                    </a:ext>
                  </a:extLst>
                </a:gridCol>
                <a:gridCol w="1087126">
                  <a:extLst>
                    <a:ext uri="{9D8B030D-6E8A-4147-A177-3AD203B41FA5}">
                      <a16:colId xmlns:a16="http://schemas.microsoft.com/office/drawing/2014/main" val="3100065456"/>
                    </a:ext>
                  </a:extLst>
                </a:gridCol>
              </a:tblGrid>
              <a:tr h="598103">
                <a:tc>
                  <a:txBody>
                    <a:bodyPr/>
                    <a:lstStyle/>
                    <a:p>
                      <a:pPr lvl="0" algn="ctr">
                        <a:buNone/>
                      </a:pPr>
                      <a:endParaRPr lang="en-US" sz="1400" b="1">
                        <a:solidFill>
                          <a:schemeClr val="bg1"/>
                        </a:solidFill>
                        <a:latin typeface="Aptos"/>
                      </a:endParaRPr>
                    </a:p>
                  </a:txBody>
                  <a:tcPr>
                    <a:solidFill>
                      <a:schemeClr val="tx1"/>
                    </a:solidFill>
                  </a:tcPr>
                </a:tc>
                <a:tc>
                  <a:txBody>
                    <a:bodyPr/>
                    <a:lstStyle/>
                    <a:p>
                      <a:pPr algn="ctr"/>
                      <a:r>
                        <a:rPr lang="en-US" sz="1400" b="1">
                          <a:solidFill>
                            <a:schemeClr val="bg1"/>
                          </a:solidFill>
                          <a:latin typeface="Aptos"/>
                        </a:rPr>
                        <a:t>Girls Inc. Experience Programs (150+ hours of programming)</a:t>
                      </a:r>
                    </a:p>
                  </a:txBody>
                  <a:tcPr>
                    <a:solidFill>
                      <a:schemeClr val="tx1"/>
                    </a:solidFill>
                  </a:tcPr>
                </a:tc>
                <a:tc>
                  <a:txBody>
                    <a:bodyPr/>
                    <a:lstStyle/>
                    <a:p>
                      <a:r>
                        <a:rPr lang="en-US" sz="1600" b="1">
                          <a:solidFill>
                            <a:schemeClr val="bg1"/>
                          </a:solidFill>
                          <a:latin typeface="Aptos"/>
                        </a:rPr>
                        <a:t>Age</a:t>
                      </a:r>
                    </a:p>
                  </a:txBody>
                  <a:tcPr>
                    <a:solidFill>
                      <a:schemeClr val="tx1"/>
                    </a:solidFill>
                  </a:tcPr>
                </a:tc>
                <a:tc>
                  <a:txBody>
                    <a:bodyPr/>
                    <a:lstStyle/>
                    <a:p>
                      <a:pPr lvl="0">
                        <a:buNone/>
                      </a:pPr>
                      <a:r>
                        <a:rPr lang="en-US" sz="1600" b="1">
                          <a:solidFill>
                            <a:schemeClr val="bg1"/>
                          </a:solidFill>
                          <a:latin typeface="Aptos"/>
                        </a:rPr>
                        <a:t>FY24 </a:t>
                      </a:r>
                    </a:p>
                  </a:txBody>
                  <a:tcPr>
                    <a:solidFill>
                      <a:schemeClr val="tx1"/>
                    </a:solidFill>
                  </a:tcPr>
                </a:tc>
                <a:tc>
                  <a:txBody>
                    <a:bodyPr/>
                    <a:lstStyle/>
                    <a:p>
                      <a:pPr lvl="0">
                        <a:buNone/>
                      </a:pPr>
                      <a:r>
                        <a:rPr lang="en-US" sz="1600" b="1">
                          <a:solidFill>
                            <a:schemeClr val="bg1"/>
                          </a:solidFill>
                          <a:latin typeface="Aptos"/>
                        </a:rPr>
                        <a:t>FY25 </a:t>
                      </a:r>
                    </a:p>
                  </a:txBody>
                  <a:tcPr>
                    <a:solidFill>
                      <a:schemeClr val="tx1"/>
                    </a:solidFill>
                  </a:tcPr>
                </a:tc>
                <a:tc>
                  <a:txBody>
                    <a:bodyPr/>
                    <a:lstStyle/>
                    <a:p>
                      <a:pPr lvl="0">
                        <a:buNone/>
                      </a:pPr>
                      <a:r>
                        <a:rPr lang="en-US" sz="1600" b="1">
                          <a:solidFill>
                            <a:schemeClr val="bg1"/>
                          </a:solidFill>
                          <a:latin typeface="Aptos"/>
                        </a:rPr>
                        <a:t>FY26</a:t>
                      </a:r>
                    </a:p>
                  </a:txBody>
                  <a:tcPr>
                    <a:solidFill>
                      <a:schemeClr val="tx1"/>
                    </a:solidFill>
                  </a:tcPr>
                </a:tc>
                <a:tc>
                  <a:txBody>
                    <a:bodyPr/>
                    <a:lstStyle/>
                    <a:p>
                      <a:pPr lvl="0">
                        <a:buNone/>
                      </a:pPr>
                      <a:r>
                        <a:rPr lang="en-US" sz="1600" b="1">
                          <a:solidFill>
                            <a:schemeClr val="bg1"/>
                          </a:solidFill>
                          <a:latin typeface="Aptos"/>
                        </a:rPr>
                        <a:t>FY27</a:t>
                      </a:r>
                    </a:p>
                  </a:txBody>
                  <a:tcPr>
                    <a:solidFill>
                      <a:schemeClr val="tx1"/>
                    </a:solidFill>
                  </a:tcPr>
                </a:tc>
                <a:extLst>
                  <a:ext uri="{0D108BD9-81ED-4DB2-BD59-A6C34878D82A}">
                    <a16:rowId xmlns:a16="http://schemas.microsoft.com/office/drawing/2014/main" val="428499160"/>
                  </a:ext>
                </a:extLst>
              </a:tr>
              <a:tr h="382393">
                <a:tc rowSpan="3">
                  <a:txBody>
                    <a:bodyPr/>
                    <a:lstStyle/>
                    <a:p>
                      <a:pPr lvl="0" algn="ctr">
                        <a:buNone/>
                      </a:pPr>
                      <a:r>
                        <a:rPr lang="en-US" sz="1400">
                          <a:latin typeface="Aptos"/>
                        </a:rPr>
                        <a:t>Sustained Exposure/High</a:t>
                      </a:r>
                      <a:endParaRPr lang="en-US"/>
                    </a:p>
                  </a:txBody>
                  <a:tcPr anchor="ctr">
                    <a:solidFill>
                      <a:srgbClr val="009FB7"/>
                    </a:solidFill>
                  </a:tcPr>
                </a:tc>
                <a:tc>
                  <a:txBody>
                    <a:bodyPr/>
                    <a:lstStyle/>
                    <a:p>
                      <a:r>
                        <a:rPr lang="en-US" sz="1400">
                          <a:latin typeface="Aptos"/>
                        </a:rPr>
                        <a:t>After School </a:t>
                      </a:r>
                    </a:p>
                  </a:txBody>
                  <a:tcPr>
                    <a:solidFill>
                      <a:srgbClr val="009FB7"/>
                    </a:solidFill>
                  </a:tcPr>
                </a:tc>
                <a:tc>
                  <a:txBody>
                    <a:bodyPr/>
                    <a:lstStyle/>
                    <a:p>
                      <a:r>
                        <a:rPr lang="en-US" sz="1400">
                          <a:latin typeface="Aptos"/>
                        </a:rPr>
                        <a:t>1st – 8th</a:t>
                      </a:r>
                    </a:p>
                  </a:txBody>
                  <a:tcPr>
                    <a:solidFill>
                      <a:srgbClr val="009FB7"/>
                    </a:solidFill>
                  </a:tcPr>
                </a:tc>
                <a:tc>
                  <a:txBody>
                    <a:bodyPr/>
                    <a:lstStyle/>
                    <a:p>
                      <a:pPr lvl="0">
                        <a:buNone/>
                      </a:pPr>
                      <a:r>
                        <a:rPr lang="en-US" sz="1400">
                          <a:latin typeface="Aptos"/>
                        </a:rPr>
                        <a:t>89</a:t>
                      </a:r>
                    </a:p>
                  </a:txBody>
                  <a:tcPr>
                    <a:solidFill>
                      <a:srgbClr val="009FB7"/>
                    </a:solidFill>
                  </a:tcPr>
                </a:tc>
                <a:tc>
                  <a:txBody>
                    <a:bodyPr/>
                    <a:lstStyle/>
                    <a:p>
                      <a:r>
                        <a:rPr lang="en-US" sz="1400">
                          <a:latin typeface="Aptos"/>
                        </a:rPr>
                        <a:t>105</a:t>
                      </a:r>
                    </a:p>
                  </a:txBody>
                  <a:tcPr>
                    <a:solidFill>
                      <a:srgbClr val="009FB7"/>
                    </a:solidFill>
                  </a:tcPr>
                </a:tc>
                <a:tc>
                  <a:txBody>
                    <a:bodyPr/>
                    <a:lstStyle/>
                    <a:p>
                      <a:pPr lvl="0">
                        <a:buNone/>
                      </a:pPr>
                      <a:r>
                        <a:rPr lang="en-US" sz="1400">
                          <a:latin typeface="Aptos"/>
                        </a:rPr>
                        <a:t>110</a:t>
                      </a:r>
                    </a:p>
                  </a:txBody>
                  <a:tcPr>
                    <a:solidFill>
                      <a:srgbClr val="009FB7"/>
                    </a:solidFill>
                  </a:tcPr>
                </a:tc>
                <a:tc>
                  <a:txBody>
                    <a:bodyPr/>
                    <a:lstStyle/>
                    <a:p>
                      <a:pPr lvl="0">
                        <a:buNone/>
                      </a:pPr>
                      <a:r>
                        <a:rPr lang="en-US" sz="1400">
                          <a:latin typeface="Aptos"/>
                        </a:rPr>
                        <a:t>116</a:t>
                      </a:r>
                    </a:p>
                  </a:txBody>
                  <a:tcPr>
                    <a:solidFill>
                      <a:srgbClr val="009FB7"/>
                    </a:solidFill>
                  </a:tcPr>
                </a:tc>
                <a:extLst>
                  <a:ext uri="{0D108BD9-81ED-4DB2-BD59-A6C34878D82A}">
                    <a16:rowId xmlns:a16="http://schemas.microsoft.com/office/drawing/2014/main" val="3068875556"/>
                  </a:ext>
                </a:extLst>
              </a:tr>
              <a:tr h="421613">
                <a:tc vMerge="1">
                  <a:txBody>
                    <a:bodyPr/>
                    <a:lstStyle/>
                    <a:p>
                      <a:endParaRPr lang="en-US"/>
                    </a:p>
                  </a:txBody>
                  <a:tcPr>
                    <a:solidFill>
                      <a:schemeClr val="accent3"/>
                    </a:solidFill>
                  </a:tcPr>
                </a:tc>
                <a:tc>
                  <a:txBody>
                    <a:bodyPr/>
                    <a:lstStyle/>
                    <a:p>
                      <a:r>
                        <a:rPr lang="en-US" sz="1400">
                          <a:latin typeface="Aptos"/>
                        </a:rPr>
                        <a:t>Summer Camp</a:t>
                      </a:r>
                    </a:p>
                  </a:txBody>
                  <a:tcPr>
                    <a:solidFill>
                      <a:srgbClr val="009FB7"/>
                    </a:solidFill>
                  </a:tcPr>
                </a:tc>
                <a:tc>
                  <a:txBody>
                    <a:bodyPr/>
                    <a:lstStyle/>
                    <a:p>
                      <a:r>
                        <a:rPr lang="en-US" sz="1400">
                          <a:latin typeface="Aptos"/>
                        </a:rPr>
                        <a:t>1st – 8th grade</a:t>
                      </a:r>
                    </a:p>
                  </a:txBody>
                  <a:tcPr>
                    <a:solidFill>
                      <a:srgbClr val="009FB7"/>
                    </a:solidFill>
                  </a:tcPr>
                </a:tc>
                <a:tc>
                  <a:txBody>
                    <a:bodyPr/>
                    <a:lstStyle/>
                    <a:p>
                      <a:pPr lvl="0">
                        <a:buNone/>
                      </a:pPr>
                      <a:r>
                        <a:rPr lang="en-US" sz="1400">
                          <a:latin typeface="Aptos"/>
                        </a:rPr>
                        <a:t>118</a:t>
                      </a:r>
                    </a:p>
                  </a:txBody>
                  <a:tcPr>
                    <a:solidFill>
                      <a:srgbClr val="009FB7"/>
                    </a:solidFill>
                  </a:tcPr>
                </a:tc>
                <a:tc>
                  <a:txBody>
                    <a:bodyPr/>
                    <a:lstStyle/>
                    <a:p>
                      <a:r>
                        <a:rPr lang="en-US" sz="1400">
                          <a:latin typeface="Aptos"/>
                        </a:rPr>
                        <a:t>120</a:t>
                      </a:r>
                    </a:p>
                    <a:p>
                      <a:pPr lvl="0">
                        <a:buNone/>
                      </a:pPr>
                      <a:endParaRPr lang="en-US" sz="1400">
                        <a:latin typeface="Aptos"/>
                      </a:endParaRPr>
                    </a:p>
                  </a:txBody>
                  <a:tcPr>
                    <a:solidFill>
                      <a:srgbClr val="009FB7"/>
                    </a:solidFill>
                  </a:tcPr>
                </a:tc>
                <a:tc>
                  <a:txBody>
                    <a:bodyPr/>
                    <a:lstStyle/>
                    <a:p>
                      <a:pPr lvl="0">
                        <a:buNone/>
                      </a:pPr>
                      <a:r>
                        <a:rPr lang="en-US" sz="1400">
                          <a:latin typeface="Aptos"/>
                        </a:rPr>
                        <a:t>126</a:t>
                      </a:r>
                    </a:p>
                  </a:txBody>
                  <a:tcPr>
                    <a:solidFill>
                      <a:srgbClr val="009FB7"/>
                    </a:solidFill>
                  </a:tcPr>
                </a:tc>
                <a:tc>
                  <a:txBody>
                    <a:bodyPr/>
                    <a:lstStyle/>
                    <a:p>
                      <a:pPr lvl="0">
                        <a:buNone/>
                      </a:pPr>
                      <a:r>
                        <a:rPr lang="en-US" sz="1400">
                          <a:latin typeface="Aptos"/>
                        </a:rPr>
                        <a:t>132</a:t>
                      </a:r>
                    </a:p>
                  </a:txBody>
                  <a:tcPr>
                    <a:solidFill>
                      <a:srgbClr val="009FB7"/>
                    </a:solidFill>
                  </a:tcPr>
                </a:tc>
                <a:extLst>
                  <a:ext uri="{0D108BD9-81ED-4DB2-BD59-A6C34878D82A}">
                    <a16:rowId xmlns:a16="http://schemas.microsoft.com/office/drawing/2014/main" val="1114499971"/>
                  </a:ext>
                </a:extLst>
              </a:tr>
              <a:tr h="598103">
                <a:tc vMerge="1">
                  <a:txBody>
                    <a:bodyPr/>
                    <a:lstStyle/>
                    <a:p>
                      <a:endParaRPr lang="en-US"/>
                    </a:p>
                  </a:txBody>
                  <a:tcPr>
                    <a:solidFill>
                      <a:schemeClr val="accent3"/>
                    </a:solidFill>
                  </a:tcPr>
                </a:tc>
                <a:tc>
                  <a:txBody>
                    <a:bodyPr/>
                    <a:lstStyle/>
                    <a:p>
                      <a:pPr lvl="0">
                        <a:buNone/>
                      </a:pPr>
                      <a:r>
                        <a:rPr lang="en-US" sz="1400">
                          <a:latin typeface="Aptos"/>
                        </a:rPr>
                        <a:t>Career Exploration (Eureka, LOL, Bold Business, Internships)</a:t>
                      </a:r>
                    </a:p>
                  </a:txBody>
                  <a:tcPr>
                    <a:solidFill>
                      <a:srgbClr val="009FB7"/>
                    </a:solidFill>
                  </a:tcPr>
                </a:tc>
                <a:tc>
                  <a:txBody>
                    <a:bodyPr/>
                    <a:lstStyle/>
                    <a:p>
                      <a:pPr lvl="0">
                        <a:buNone/>
                      </a:pPr>
                      <a:r>
                        <a:rPr lang="en-US" sz="1400">
                          <a:latin typeface="Aptos"/>
                        </a:rPr>
                        <a:t>8th – 12th </a:t>
                      </a:r>
                    </a:p>
                  </a:txBody>
                  <a:tcPr>
                    <a:solidFill>
                      <a:srgbClr val="009FB7"/>
                    </a:solidFill>
                  </a:tcPr>
                </a:tc>
                <a:tc>
                  <a:txBody>
                    <a:bodyPr/>
                    <a:lstStyle/>
                    <a:p>
                      <a:pPr lvl="0">
                        <a:buNone/>
                      </a:pPr>
                      <a:r>
                        <a:rPr lang="en-US" sz="1400">
                          <a:latin typeface="Aptos"/>
                        </a:rPr>
                        <a:t>159</a:t>
                      </a:r>
                    </a:p>
                  </a:txBody>
                  <a:tcPr>
                    <a:solidFill>
                      <a:srgbClr val="009FB7"/>
                    </a:solidFill>
                  </a:tcPr>
                </a:tc>
                <a:tc>
                  <a:txBody>
                    <a:bodyPr/>
                    <a:lstStyle/>
                    <a:p>
                      <a:pPr lvl="0">
                        <a:buNone/>
                      </a:pPr>
                      <a:r>
                        <a:rPr lang="en-US" sz="1400">
                          <a:latin typeface="Aptos"/>
                        </a:rPr>
                        <a:t>200</a:t>
                      </a:r>
                    </a:p>
                  </a:txBody>
                  <a:tcPr>
                    <a:solidFill>
                      <a:srgbClr val="009FB7"/>
                    </a:solidFill>
                  </a:tcPr>
                </a:tc>
                <a:tc>
                  <a:txBody>
                    <a:bodyPr/>
                    <a:lstStyle/>
                    <a:p>
                      <a:pPr lvl="0">
                        <a:buNone/>
                      </a:pPr>
                      <a:r>
                        <a:rPr lang="en-US" sz="1400">
                          <a:latin typeface="Aptos"/>
                        </a:rPr>
                        <a:t>237</a:t>
                      </a:r>
                    </a:p>
                  </a:txBody>
                  <a:tcPr>
                    <a:solidFill>
                      <a:srgbClr val="009FB7"/>
                    </a:solidFill>
                  </a:tcPr>
                </a:tc>
                <a:tc>
                  <a:txBody>
                    <a:bodyPr/>
                    <a:lstStyle/>
                    <a:p>
                      <a:pPr lvl="0">
                        <a:buNone/>
                      </a:pPr>
                      <a:r>
                        <a:rPr lang="en-US" sz="1400">
                          <a:latin typeface="Aptos"/>
                        </a:rPr>
                        <a:t>265</a:t>
                      </a:r>
                    </a:p>
                  </a:txBody>
                  <a:tcPr>
                    <a:solidFill>
                      <a:srgbClr val="009FB7"/>
                    </a:solidFill>
                  </a:tcPr>
                </a:tc>
                <a:extLst>
                  <a:ext uri="{0D108BD9-81ED-4DB2-BD59-A6C34878D82A}">
                    <a16:rowId xmlns:a16="http://schemas.microsoft.com/office/drawing/2014/main" val="4213985965"/>
                  </a:ext>
                </a:extLst>
              </a:tr>
              <a:tr h="506014">
                <a:tc rowSpan="3">
                  <a:txBody>
                    <a:bodyPr/>
                    <a:lstStyle/>
                    <a:p>
                      <a:pPr lvl="0" algn="ctr">
                        <a:buNone/>
                      </a:pPr>
                      <a:r>
                        <a:rPr lang="en-US" sz="1400">
                          <a:latin typeface="Aptos"/>
                        </a:rPr>
                        <a:t>Medium</a:t>
                      </a:r>
                    </a:p>
                  </a:txBody>
                  <a:tcPr anchor="ctr">
                    <a:solidFill>
                      <a:srgbClr val="FF9C33"/>
                    </a:solidFill>
                  </a:tcPr>
                </a:tc>
                <a:tc>
                  <a:txBody>
                    <a:bodyPr/>
                    <a:lstStyle/>
                    <a:p>
                      <a:pPr lvl="0">
                        <a:buNone/>
                      </a:pPr>
                      <a:r>
                        <a:rPr lang="en-US" sz="1400">
                          <a:latin typeface="Aptos"/>
                        </a:rPr>
                        <a:t>Girl Groups</a:t>
                      </a:r>
                      <a:endParaRPr lang="en-US" sz="1400"/>
                    </a:p>
                  </a:txBody>
                  <a:tcPr>
                    <a:solidFill>
                      <a:srgbClr val="FF9C33"/>
                    </a:solidFill>
                  </a:tcPr>
                </a:tc>
                <a:tc>
                  <a:txBody>
                    <a:bodyPr/>
                    <a:lstStyle/>
                    <a:p>
                      <a:pPr lvl="0">
                        <a:buNone/>
                      </a:pPr>
                      <a:r>
                        <a:rPr lang="en-US" sz="1400">
                          <a:latin typeface="Aptos"/>
                        </a:rPr>
                        <a:t>Middle School</a:t>
                      </a:r>
                      <a:endParaRPr lang="en-US" sz="1400"/>
                    </a:p>
                  </a:txBody>
                  <a:tcPr>
                    <a:solidFill>
                      <a:srgbClr val="FF9C33"/>
                    </a:solidFill>
                  </a:tcPr>
                </a:tc>
                <a:tc>
                  <a:txBody>
                    <a:bodyPr/>
                    <a:lstStyle/>
                    <a:p>
                      <a:pPr lvl="0">
                        <a:buNone/>
                      </a:pPr>
                      <a:r>
                        <a:rPr lang="en-US" sz="1400">
                          <a:latin typeface="Aptos"/>
                        </a:rPr>
                        <a:t>100</a:t>
                      </a:r>
                      <a:endParaRPr lang="en-US"/>
                    </a:p>
                  </a:txBody>
                  <a:tcPr>
                    <a:solidFill>
                      <a:srgbClr val="FF9C33"/>
                    </a:solidFill>
                  </a:tcPr>
                </a:tc>
                <a:tc>
                  <a:txBody>
                    <a:bodyPr/>
                    <a:lstStyle/>
                    <a:p>
                      <a:pPr lvl="0">
                        <a:buNone/>
                      </a:pPr>
                      <a:r>
                        <a:rPr lang="en-US" sz="1400">
                          <a:latin typeface="Aptos"/>
                        </a:rPr>
                        <a:t>100</a:t>
                      </a:r>
                      <a:endParaRPr lang="en-US" sz="1400"/>
                    </a:p>
                  </a:txBody>
                  <a:tcPr>
                    <a:solidFill>
                      <a:srgbClr val="FF9C33"/>
                    </a:solidFill>
                  </a:tcPr>
                </a:tc>
                <a:tc>
                  <a:txBody>
                    <a:bodyPr/>
                    <a:lstStyle/>
                    <a:p>
                      <a:pPr lvl="0">
                        <a:buNone/>
                      </a:pPr>
                      <a:r>
                        <a:rPr lang="en-US" sz="1400">
                          <a:latin typeface="Aptos"/>
                        </a:rPr>
                        <a:t>150</a:t>
                      </a:r>
                      <a:endParaRPr lang="en-US"/>
                    </a:p>
                  </a:txBody>
                  <a:tcPr>
                    <a:solidFill>
                      <a:srgbClr val="FF9C33"/>
                    </a:solidFill>
                  </a:tcPr>
                </a:tc>
                <a:tc>
                  <a:txBody>
                    <a:bodyPr/>
                    <a:lstStyle/>
                    <a:p>
                      <a:pPr lvl="0">
                        <a:buNone/>
                      </a:pPr>
                      <a:r>
                        <a:rPr lang="en-US" sz="1400">
                          <a:latin typeface="Aptos"/>
                        </a:rPr>
                        <a:t>200</a:t>
                      </a:r>
                      <a:endParaRPr lang="en-US"/>
                    </a:p>
                  </a:txBody>
                  <a:tcPr>
                    <a:solidFill>
                      <a:srgbClr val="FF9C33"/>
                    </a:solidFill>
                  </a:tcPr>
                </a:tc>
                <a:extLst>
                  <a:ext uri="{0D108BD9-81ED-4DB2-BD59-A6C34878D82A}">
                    <a16:rowId xmlns:a16="http://schemas.microsoft.com/office/drawing/2014/main" val="89700746"/>
                  </a:ext>
                </a:extLst>
              </a:tr>
              <a:tr h="506015">
                <a:tc vMerge="1">
                  <a:txBody>
                    <a:bodyPr/>
                    <a:lstStyle/>
                    <a:p>
                      <a:endParaRPr lang="en-US"/>
                    </a:p>
                  </a:txBody>
                  <a:tcPr>
                    <a:solidFill>
                      <a:schemeClr val="accent3"/>
                    </a:solidFill>
                  </a:tcPr>
                </a:tc>
                <a:tc>
                  <a:txBody>
                    <a:bodyPr/>
                    <a:lstStyle/>
                    <a:p>
                      <a:pPr lvl="0">
                        <a:buNone/>
                      </a:pPr>
                      <a:r>
                        <a:rPr lang="en-US" sz="1400">
                          <a:latin typeface="Aptos"/>
                        </a:rPr>
                        <a:t>College Success </a:t>
                      </a:r>
                    </a:p>
                    <a:p>
                      <a:pPr lvl="0">
                        <a:buNone/>
                      </a:pPr>
                      <a:endParaRPr lang="en-US" sz="1400">
                        <a:latin typeface="Aptos"/>
                      </a:endParaRPr>
                    </a:p>
                  </a:txBody>
                  <a:tcPr>
                    <a:solidFill>
                      <a:srgbClr val="FF9C33"/>
                    </a:solidFill>
                  </a:tcPr>
                </a:tc>
                <a:tc>
                  <a:txBody>
                    <a:bodyPr/>
                    <a:lstStyle/>
                    <a:p>
                      <a:pPr lvl="0">
                        <a:buNone/>
                      </a:pPr>
                      <a:r>
                        <a:rPr lang="en-US" sz="1400">
                          <a:latin typeface="Aptos"/>
                        </a:rPr>
                        <a:t>9th – 12th (college prep/duplicative) </a:t>
                      </a:r>
                    </a:p>
                    <a:p>
                      <a:pPr lvl="0">
                        <a:buNone/>
                      </a:pPr>
                      <a:r>
                        <a:rPr lang="en-US" sz="1400">
                          <a:latin typeface="Aptos"/>
                        </a:rPr>
                        <a:t>Post secondary - (college success)</a:t>
                      </a:r>
                    </a:p>
                  </a:txBody>
                  <a:tcPr>
                    <a:solidFill>
                      <a:srgbClr val="FF9C33"/>
                    </a:solidFill>
                  </a:tcPr>
                </a:tc>
                <a:tc>
                  <a:txBody>
                    <a:bodyPr/>
                    <a:lstStyle/>
                    <a:p>
                      <a:pPr lvl="0">
                        <a:buNone/>
                      </a:pPr>
                      <a:r>
                        <a:rPr lang="en-US" sz="1400">
                          <a:latin typeface="Aptos"/>
                        </a:rPr>
                        <a:t>75</a:t>
                      </a:r>
                    </a:p>
                  </a:txBody>
                  <a:tcPr>
                    <a:solidFill>
                      <a:srgbClr val="FF9C33"/>
                    </a:solidFill>
                  </a:tcPr>
                </a:tc>
                <a:tc>
                  <a:txBody>
                    <a:bodyPr/>
                    <a:lstStyle/>
                    <a:p>
                      <a:pPr lvl="0">
                        <a:buNone/>
                      </a:pPr>
                      <a:r>
                        <a:rPr lang="en-US" sz="1400">
                          <a:latin typeface="Aptos"/>
                        </a:rPr>
                        <a:t>75</a:t>
                      </a:r>
                    </a:p>
                  </a:txBody>
                  <a:tcPr>
                    <a:solidFill>
                      <a:srgbClr val="FF9C33"/>
                    </a:solidFill>
                  </a:tcPr>
                </a:tc>
                <a:tc>
                  <a:txBody>
                    <a:bodyPr/>
                    <a:lstStyle/>
                    <a:p>
                      <a:pPr lvl="0">
                        <a:buNone/>
                      </a:pPr>
                      <a:r>
                        <a:rPr lang="en-US" sz="1400">
                          <a:latin typeface="Aptos"/>
                        </a:rPr>
                        <a:t>83</a:t>
                      </a:r>
                    </a:p>
                  </a:txBody>
                  <a:tcPr>
                    <a:solidFill>
                      <a:srgbClr val="FF9C33"/>
                    </a:solidFill>
                  </a:tcPr>
                </a:tc>
                <a:tc>
                  <a:txBody>
                    <a:bodyPr/>
                    <a:lstStyle/>
                    <a:p>
                      <a:pPr lvl="0">
                        <a:buNone/>
                      </a:pPr>
                      <a:r>
                        <a:rPr lang="en-US" sz="1400">
                          <a:latin typeface="Aptos"/>
                        </a:rPr>
                        <a:t>91</a:t>
                      </a:r>
                    </a:p>
                  </a:txBody>
                  <a:tcPr>
                    <a:solidFill>
                      <a:srgbClr val="FF9C33"/>
                    </a:solidFill>
                  </a:tcPr>
                </a:tc>
                <a:extLst>
                  <a:ext uri="{0D108BD9-81ED-4DB2-BD59-A6C34878D82A}">
                    <a16:rowId xmlns:a16="http://schemas.microsoft.com/office/drawing/2014/main" val="3783036744"/>
                  </a:ext>
                </a:extLst>
              </a:tr>
              <a:tr h="421613">
                <a:tc vMerge="1">
                  <a:txBody>
                    <a:bodyPr/>
                    <a:lstStyle/>
                    <a:p>
                      <a:endParaRPr lang="en-US"/>
                    </a:p>
                  </a:txBody>
                  <a:tcPr>
                    <a:solidFill>
                      <a:schemeClr val="accent3"/>
                    </a:solidFill>
                  </a:tcPr>
                </a:tc>
                <a:tc>
                  <a:txBody>
                    <a:bodyPr/>
                    <a:lstStyle/>
                    <a:p>
                      <a:pPr lvl="0">
                        <a:buNone/>
                      </a:pPr>
                      <a:r>
                        <a:rPr lang="en-US" sz="1400">
                          <a:latin typeface="Aptos"/>
                        </a:rPr>
                        <a:t>Alumni</a:t>
                      </a:r>
                    </a:p>
                  </a:txBody>
                  <a:tcPr>
                    <a:solidFill>
                      <a:srgbClr val="FF9C33"/>
                    </a:solidFill>
                  </a:tcPr>
                </a:tc>
                <a:tc>
                  <a:txBody>
                    <a:bodyPr/>
                    <a:lstStyle/>
                    <a:p>
                      <a:pPr lvl="0">
                        <a:buNone/>
                      </a:pPr>
                      <a:r>
                        <a:rPr lang="en-US" sz="1400">
                          <a:latin typeface="Aptos"/>
                        </a:rPr>
                        <a:t>Career seeking &amp; college grads</a:t>
                      </a:r>
                    </a:p>
                  </a:txBody>
                  <a:tcPr>
                    <a:solidFill>
                      <a:srgbClr val="FF9C33"/>
                    </a:solidFill>
                  </a:tcPr>
                </a:tc>
                <a:tc>
                  <a:txBody>
                    <a:bodyPr/>
                    <a:lstStyle/>
                    <a:p>
                      <a:pPr lvl="0">
                        <a:buNone/>
                      </a:pPr>
                      <a:r>
                        <a:rPr lang="en-US" sz="1400">
                          <a:latin typeface="Aptos"/>
                        </a:rPr>
                        <a:t>0</a:t>
                      </a:r>
                    </a:p>
                  </a:txBody>
                  <a:tcPr>
                    <a:solidFill>
                      <a:srgbClr val="FF9C33"/>
                    </a:solidFill>
                  </a:tcPr>
                </a:tc>
                <a:tc>
                  <a:txBody>
                    <a:bodyPr/>
                    <a:lstStyle/>
                    <a:p>
                      <a:pPr lvl="0">
                        <a:buNone/>
                      </a:pPr>
                      <a:r>
                        <a:rPr lang="en-US" sz="1400">
                          <a:latin typeface="Aptos"/>
                        </a:rPr>
                        <a:t>75</a:t>
                      </a:r>
                    </a:p>
                  </a:txBody>
                  <a:tcPr>
                    <a:solidFill>
                      <a:srgbClr val="FF9C33"/>
                    </a:solidFill>
                  </a:tcPr>
                </a:tc>
                <a:tc>
                  <a:txBody>
                    <a:bodyPr/>
                    <a:lstStyle/>
                    <a:p>
                      <a:pPr lvl="0">
                        <a:buNone/>
                      </a:pPr>
                      <a:r>
                        <a:rPr lang="en-US" sz="1400">
                          <a:latin typeface="Aptos"/>
                        </a:rPr>
                        <a:t>83</a:t>
                      </a:r>
                    </a:p>
                  </a:txBody>
                  <a:tcPr>
                    <a:solidFill>
                      <a:srgbClr val="FF9C33"/>
                    </a:solidFill>
                  </a:tcPr>
                </a:tc>
                <a:tc>
                  <a:txBody>
                    <a:bodyPr/>
                    <a:lstStyle/>
                    <a:p>
                      <a:pPr lvl="0">
                        <a:buNone/>
                      </a:pPr>
                      <a:r>
                        <a:rPr lang="en-US" sz="1400">
                          <a:latin typeface="Aptos"/>
                        </a:rPr>
                        <a:t>91</a:t>
                      </a:r>
                    </a:p>
                  </a:txBody>
                  <a:tcPr>
                    <a:solidFill>
                      <a:srgbClr val="FF9C33"/>
                    </a:solidFill>
                  </a:tcPr>
                </a:tc>
                <a:extLst>
                  <a:ext uri="{0D108BD9-81ED-4DB2-BD59-A6C34878D82A}">
                    <a16:rowId xmlns:a16="http://schemas.microsoft.com/office/drawing/2014/main" val="1826638487"/>
                  </a:ext>
                </a:extLst>
              </a:tr>
              <a:tr h="264734">
                <a:tc>
                  <a:txBody>
                    <a:bodyPr/>
                    <a:lstStyle/>
                    <a:p>
                      <a:pPr lvl="0">
                        <a:buNone/>
                      </a:pPr>
                      <a:endParaRPr lang="en-US" sz="1600" b="1">
                        <a:solidFill>
                          <a:schemeClr val="bg1"/>
                        </a:solidFill>
                        <a:latin typeface="Aptos"/>
                      </a:endParaRPr>
                    </a:p>
                  </a:txBody>
                  <a:tcPr>
                    <a:solidFill>
                      <a:schemeClr val="tx1"/>
                    </a:solidFill>
                  </a:tcPr>
                </a:tc>
                <a:tc>
                  <a:txBody>
                    <a:bodyPr/>
                    <a:lstStyle/>
                    <a:p>
                      <a:pPr lvl="0">
                        <a:buNone/>
                      </a:pPr>
                      <a:r>
                        <a:rPr lang="en-US" sz="1600" b="1">
                          <a:solidFill>
                            <a:schemeClr val="bg1"/>
                          </a:solidFill>
                          <a:latin typeface="Aptos"/>
                        </a:rPr>
                        <a:t>Total Programs</a:t>
                      </a:r>
                    </a:p>
                  </a:txBody>
                  <a:tcPr>
                    <a:solidFill>
                      <a:schemeClr val="tx1"/>
                    </a:solidFill>
                  </a:tcPr>
                </a:tc>
                <a:tc>
                  <a:txBody>
                    <a:bodyPr/>
                    <a:lstStyle/>
                    <a:p>
                      <a:pPr lvl="0">
                        <a:buNone/>
                      </a:pPr>
                      <a:endParaRPr lang="en-US" sz="1600" b="1">
                        <a:solidFill>
                          <a:schemeClr val="bg1"/>
                        </a:solidFill>
                        <a:latin typeface="Aptos"/>
                      </a:endParaRPr>
                    </a:p>
                  </a:txBody>
                  <a:tcPr>
                    <a:solidFill>
                      <a:schemeClr val="tx1"/>
                    </a:solidFill>
                  </a:tcPr>
                </a:tc>
                <a:tc>
                  <a:txBody>
                    <a:bodyPr/>
                    <a:lstStyle/>
                    <a:p>
                      <a:pPr lvl="0">
                        <a:buNone/>
                      </a:pPr>
                      <a:r>
                        <a:rPr lang="en-US" sz="1600" b="1">
                          <a:solidFill>
                            <a:schemeClr val="bg1"/>
                          </a:solidFill>
                          <a:latin typeface="Aptos"/>
                        </a:rPr>
                        <a:t>541</a:t>
                      </a:r>
                    </a:p>
                  </a:txBody>
                  <a:tcPr>
                    <a:solidFill>
                      <a:schemeClr val="tx1"/>
                    </a:solidFill>
                  </a:tcPr>
                </a:tc>
                <a:tc>
                  <a:txBody>
                    <a:bodyPr/>
                    <a:lstStyle/>
                    <a:p>
                      <a:pPr lvl="0">
                        <a:buNone/>
                      </a:pPr>
                      <a:r>
                        <a:rPr lang="en-US" sz="1600" b="1">
                          <a:solidFill>
                            <a:schemeClr val="bg1"/>
                          </a:solidFill>
                          <a:latin typeface="Aptos"/>
                        </a:rPr>
                        <a:t>674</a:t>
                      </a:r>
                    </a:p>
                  </a:txBody>
                  <a:tcPr>
                    <a:solidFill>
                      <a:schemeClr val="tx1"/>
                    </a:solidFill>
                  </a:tcPr>
                </a:tc>
                <a:tc>
                  <a:txBody>
                    <a:bodyPr/>
                    <a:lstStyle/>
                    <a:p>
                      <a:pPr lvl="0">
                        <a:buNone/>
                      </a:pPr>
                      <a:r>
                        <a:rPr lang="en-US" sz="1600" b="1">
                          <a:solidFill>
                            <a:schemeClr val="bg1"/>
                          </a:solidFill>
                          <a:latin typeface="Aptos"/>
                        </a:rPr>
                        <a:t>789</a:t>
                      </a:r>
                    </a:p>
                  </a:txBody>
                  <a:tcPr>
                    <a:solidFill>
                      <a:schemeClr val="tx1"/>
                    </a:solidFill>
                  </a:tcPr>
                </a:tc>
                <a:tc>
                  <a:txBody>
                    <a:bodyPr/>
                    <a:lstStyle/>
                    <a:p>
                      <a:pPr lvl="0">
                        <a:buNone/>
                      </a:pPr>
                      <a:r>
                        <a:rPr lang="en-US" sz="1600" b="1">
                          <a:solidFill>
                            <a:schemeClr val="bg1"/>
                          </a:solidFill>
                          <a:latin typeface="Aptos"/>
                        </a:rPr>
                        <a:t>895</a:t>
                      </a:r>
                    </a:p>
                  </a:txBody>
                  <a:tcPr>
                    <a:solidFill>
                      <a:schemeClr val="tx1"/>
                    </a:solidFill>
                  </a:tcPr>
                </a:tc>
                <a:extLst>
                  <a:ext uri="{0D108BD9-81ED-4DB2-BD59-A6C34878D82A}">
                    <a16:rowId xmlns:a16="http://schemas.microsoft.com/office/drawing/2014/main" val="2324519181"/>
                  </a:ext>
                </a:extLst>
              </a:tr>
              <a:tr h="460834">
                <a:tc>
                  <a:txBody>
                    <a:bodyPr/>
                    <a:lstStyle/>
                    <a:p>
                      <a:pPr lvl="0">
                        <a:buNone/>
                      </a:pPr>
                      <a:r>
                        <a:rPr lang="en-US" sz="1600" b="0">
                          <a:solidFill>
                            <a:schemeClr val="bg1"/>
                          </a:solidFill>
                          <a:latin typeface="Aptos"/>
                        </a:rPr>
                        <a:t>Low</a:t>
                      </a:r>
                    </a:p>
                  </a:txBody>
                  <a:tcPr>
                    <a:solidFill>
                      <a:srgbClr val="920526"/>
                    </a:solidFill>
                  </a:tcPr>
                </a:tc>
                <a:tc>
                  <a:txBody>
                    <a:bodyPr/>
                    <a:lstStyle/>
                    <a:p>
                      <a:pPr lvl="0">
                        <a:buNone/>
                      </a:pPr>
                      <a:r>
                        <a:rPr lang="en-US" sz="1600" b="0">
                          <a:solidFill>
                            <a:schemeClr val="bg1"/>
                          </a:solidFill>
                          <a:latin typeface="Aptos"/>
                        </a:rPr>
                        <a:t> Healthy Sexuality </a:t>
                      </a:r>
                    </a:p>
                  </a:txBody>
                  <a:tcPr>
                    <a:solidFill>
                      <a:srgbClr val="920526"/>
                    </a:solidFill>
                  </a:tcPr>
                </a:tc>
                <a:tc>
                  <a:txBody>
                    <a:bodyPr/>
                    <a:lstStyle/>
                    <a:p>
                      <a:pPr lvl="0">
                        <a:buNone/>
                      </a:pPr>
                      <a:r>
                        <a:rPr lang="en-US" sz="1600" b="0">
                          <a:solidFill>
                            <a:schemeClr val="bg1"/>
                          </a:solidFill>
                          <a:latin typeface="Aptos"/>
                        </a:rPr>
                        <a:t>High school</a:t>
                      </a:r>
                    </a:p>
                  </a:txBody>
                  <a:tcPr>
                    <a:solidFill>
                      <a:srgbClr val="920526"/>
                    </a:solidFill>
                  </a:tcPr>
                </a:tc>
                <a:tc>
                  <a:txBody>
                    <a:bodyPr/>
                    <a:lstStyle/>
                    <a:p>
                      <a:pPr lvl="0">
                        <a:buNone/>
                      </a:pPr>
                      <a:r>
                        <a:rPr lang="en-US" sz="1600" b="0">
                          <a:solidFill>
                            <a:schemeClr val="bg1"/>
                          </a:solidFill>
                          <a:latin typeface="Aptos"/>
                        </a:rPr>
                        <a:t>1,046</a:t>
                      </a:r>
                    </a:p>
                  </a:txBody>
                  <a:tcPr>
                    <a:solidFill>
                      <a:srgbClr val="920526"/>
                    </a:solidFill>
                  </a:tcPr>
                </a:tc>
                <a:tc>
                  <a:txBody>
                    <a:bodyPr/>
                    <a:lstStyle/>
                    <a:p>
                      <a:pPr lvl="0">
                        <a:buNone/>
                      </a:pPr>
                      <a:r>
                        <a:rPr lang="en-US" sz="1600" b="0">
                          <a:solidFill>
                            <a:schemeClr val="bg1"/>
                          </a:solidFill>
                          <a:latin typeface="Aptos"/>
                        </a:rPr>
                        <a:t>1,100</a:t>
                      </a:r>
                    </a:p>
                  </a:txBody>
                  <a:tcPr>
                    <a:solidFill>
                      <a:srgbClr val="920526"/>
                    </a:solidFill>
                  </a:tcPr>
                </a:tc>
                <a:tc>
                  <a:txBody>
                    <a:bodyPr/>
                    <a:lstStyle/>
                    <a:p>
                      <a:pPr lvl="0">
                        <a:buNone/>
                      </a:pPr>
                      <a:r>
                        <a:rPr lang="en-US" sz="1600" b="0">
                          <a:solidFill>
                            <a:schemeClr val="bg1"/>
                          </a:solidFill>
                          <a:latin typeface="Aptos"/>
                        </a:rPr>
                        <a:t>1,500</a:t>
                      </a:r>
                    </a:p>
                  </a:txBody>
                  <a:tcPr>
                    <a:solidFill>
                      <a:srgbClr val="920526"/>
                    </a:solidFill>
                  </a:tcPr>
                </a:tc>
                <a:tc>
                  <a:txBody>
                    <a:bodyPr/>
                    <a:lstStyle/>
                    <a:p>
                      <a:pPr lvl="0">
                        <a:buNone/>
                      </a:pPr>
                      <a:r>
                        <a:rPr lang="en-US" sz="1600" b="0">
                          <a:solidFill>
                            <a:schemeClr val="bg1"/>
                          </a:solidFill>
                          <a:latin typeface="Aptos"/>
                        </a:rPr>
                        <a:t>2,000</a:t>
                      </a:r>
                    </a:p>
                  </a:txBody>
                  <a:tcPr>
                    <a:solidFill>
                      <a:srgbClr val="920526"/>
                    </a:solidFill>
                  </a:tcPr>
                </a:tc>
                <a:extLst>
                  <a:ext uri="{0D108BD9-81ED-4DB2-BD59-A6C34878D82A}">
                    <a16:rowId xmlns:a16="http://schemas.microsoft.com/office/drawing/2014/main" val="1139885921"/>
                  </a:ext>
                </a:extLst>
              </a:tr>
              <a:tr h="460834">
                <a:tc>
                  <a:txBody>
                    <a:bodyPr/>
                    <a:lstStyle/>
                    <a:p>
                      <a:pPr lvl="0">
                        <a:buNone/>
                      </a:pPr>
                      <a:r>
                        <a:rPr lang="en-US" sz="1600" b="0">
                          <a:solidFill>
                            <a:schemeClr val="tx1"/>
                          </a:solidFill>
                          <a:latin typeface="Aptos"/>
                        </a:rPr>
                        <a:t>Remote</a:t>
                      </a:r>
                    </a:p>
                  </a:txBody>
                  <a:tcPr>
                    <a:solidFill>
                      <a:srgbClr val="EEFF41"/>
                    </a:solidFill>
                  </a:tcPr>
                </a:tc>
                <a:tc>
                  <a:txBody>
                    <a:bodyPr/>
                    <a:lstStyle/>
                    <a:p>
                      <a:pPr lvl="0">
                        <a:buNone/>
                      </a:pPr>
                      <a:r>
                        <a:rPr lang="en-US" sz="1600" b="0">
                          <a:solidFill>
                            <a:schemeClr val="tx1"/>
                          </a:solidFill>
                          <a:latin typeface="Aptos"/>
                        </a:rPr>
                        <a:t>GTOB</a:t>
                      </a:r>
                    </a:p>
                  </a:txBody>
                  <a:tcPr>
                    <a:solidFill>
                      <a:srgbClr val="EEFF41"/>
                    </a:solidFill>
                  </a:tcPr>
                </a:tc>
                <a:tc>
                  <a:txBody>
                    <a:bodyPr/>
                    <a:lstStyle/>
                    <a:p>
                      <a:pPr lvl="0">
                        <a:buNone/>
                      </a:pPr>
                      <a:r>
                        <a:rPr lang="en-US" sz="1600" b="0">
                          <a:solidFill>
                            <a:schemeClr val="tx1"/>
                          </a:solidFill>
                          <a:latin typeface="Aptos"/>
                        </a:rPr>
                        <a:t>Elementary</a:t>
                      </a:r>
                    </a:p>
                  </a:txBody>
                  <a:tcPr>
                    <a:solidFill>
                      <a:srgbClr val="EEFF41"/>
                    </a:solidFill>
                  </a:tcPr>
                </a:tc>
                <a:tc>
                  <a:txBody>
                    <a:bodyPr/>
                    <a:lstStyle/>
                    <a:p>
                      <a:pPr lvl="0">
                        <a:buNone/>
                      </a:pPr>
                      <a:r>
                        <a:rPr lang="en-US" sz="1600" b="0">
                          <a:solidFill>
                            <a:schemeClr val="tx1"/>
                          </a:solidFill>
                          <a:latin typeface="Aptos"/>
                        </a:rPr>
                        <a:t>1,590</a:t>
                      </a:r>
                    </a:p>
                  </a:txBody>
                  <a:tcPr>
                    <a:solidFill>
                      <a:srgbClr val="EEFF41"/>
                    </a:solidFill>
                  </a:tcPr>
                </a:tc>
                <a:tc>
                  <a:txBody>
                    <a:bodyPr/>
                    <a:lstStyle/>
                    <a:p>
                      <a:pPr lvl="0">
                        <a:buNone/>
                      </a:pPr>
                      <a:r>
                        <a:rPr lang="en-US" sz="1600" b="0">
                          <a:solidFill>
                            <a:schemeClr val="tx1"/>
                          </a:solidFill>
                          <a:latin typeface="Aptos"/>
                        </a:rPr>
                        <a:t>1,500</a:t>
                      </a:r>
                    </a:p>
                  </a:txBody>
                  <a:tcPr>
                    <a:solidFill>
                      <a:srgbClr val="EEFF41"/>
                    </a:solidFill>
                  </a:tcPr>
                </a:tc>
                <a:tc>
                  <a:txBody>
                    <a:bodyPr/>
                    <a:lstStyle/>
                    <a:p>
                      <a:pPr lvl="0">
                        <a:buNone/>
                      </a:pPr>
                      <a:r>
                        <a:rPr lang="en-US" sz="1600" b="0">
                          <a:solidFill>
                            <a:schemeClr val="tx1"/>
                          </a:solidFill>
                          <a:latin typeface="Aptos"/>
                        </a:rPr>
                        <a:t>1,500</a:t>
                      </a:r>
                    </a:p>
                  </a:txBody>
                  <a:tcPr>
                    <a:solidFill>
                      <a:srgbClr val="EEFF41"/>
                    </a:solidFill>
                  </a:tcPr>
                </a:tc>
                <a:tc>
                  <a:txBody>
                    <a:bodyPr/>
                    <a:lstStyle/>
                    <a:p>
                      <a:pPr lvl="0">
                        <a:buNone/>
                      </a:pPr>
                      <a:r>
                        <a:rPr lang="en-US" sz="1600" b="0">
                          <a:solidFill>
                            <a:schemeClr val="tx1"/>
                          </a:solidFill>
                          <a:latin typeface="Aptos"/>
                        </a:rPr>
                        <a:t>1,500</a:t>
                      </a:r>
                    </a:p>
                  </a:txBody>
                  <a:tcPr>
                    <a:solidFill>
                      <a:srgbClr val="EEFF41"/>
                    </a:solidFill>
                  </a:tcPr>
                </a:tc>
                <a:extLst>
                  <a:ext uri="{0D108BD9-81ED-4DB2-BD59-A6C34878D82A}">
                    <a16:rowId xmlns:a16="http://schemas.microsoft.com/office/drawing/2014/main" val="881069112"/>
                  </a:ext>
                </a:extLst>
              </a:tr>
              <a:tr h="460834">
                <a:tc>
                  <a:txBody>
                    <a:bodyPr/>
                    <a:lstStyle/>
                    <a:p>
                      <a:pPr lvl="0">
                        <a:buNone/>
                      </a:pPr>
                      <a:endParaRPr lang="en-US" sz="1600" b="1">
                        <a:solidFill>
                          <a:schemeClr val="bg1"/>
                        </a:solidFill>
                        <a:latin typeface="Aptos"/>
                      </a:endParaRPr>
                    </a:p>
                  </a:txBody>
                  <a:tcPr>
                    <a:solidFill>
                      <a:schemeClr val="tx1"/>
                    </a:solidFill>
                  </a:tcPr>
                </a:tc>
                <a:tc>
                  <a:txBody>
                    <a:bodyPr/>
                    <a:lstStyle/>
                    <a:p>
                      <a:pPr lvl="0">
                        <a:buNone/>
                      </a:pPr>
                      <a:r>
                        <a:rPr lang="en-US" sz="1600" b="1">
                          <a:solidFill>
                            <a:schemeClr val="bg1"/>
                          </a:solidFill>
                          <a:latin typeface="Aptos"/>
                        </a:rPr>
                        <a:t>Total Programs + Outreach</a:t>
                      </a:r>
                      <a:endParaRPr lang="en-US"/>
                    </a:p>
                  </a:txBody>
                  <a:tcPr>
                    <a:solidFill>
                      <a:schemeClr val="tx1"/>
                    </a:solidFill>
                  </a:tcPr>
                </a:tc>
                <a:tc>
                  <a:txBody>
                    <a:bodyPr/>
                    <a:lstStyle/>
                    <a:p>
                      <a:pPr lvl="0">
                        <a:buNone/>
                      </a:pPr>
                      <a:endParaRPr lang="en-US" sz="1600" b="1">
                        <a:solidFill>
                          <a:schemeClr val="bg1"/>
                        </a:solidFill>
                        <a:latin typeface="Aptos"/>
                      </a:endParaRPr>
                    </a:p>
                  </a:txBody>
                  <a:tcPr>
                    <a:solidFill>
                      <a:schemeClr val="tx1"/>
                    </a:solidFill>
                  </a:tcPr>
                </a:tc>
                <a:tc>
                  <a:txBody>
                    <a:bodyPr/>
                    <a:lstStyle/>
                    <a:p>
                      <a:pPr lvl="0">
                        <a:buNone/>
                      </a:pPr>
                      <a:r>
                        <a:rPr lang="en-US" sz="1600" b="1">
                          <a:solidFill>
                            <a:schemeClr val="bg1"/>
                          </a:solidFill>
                          <a:latin typeface="Aptos"/>
                        </a:rPr>
                        <a:t>3,177</a:t>
                      </a:r>
                      <a:endParaRPr lang="en-US"/>
                    </a:p>
                  </a:txBody>
                  <a:tcPr>
                    <a:solidFill>
                      <a:schemeClr val="tx1"/>
                    </a:solidFill>
                  </a:tcPr>
                </a:tc>
                <a:tc>
                  <a:txBody>
                    <a:bodyPr/>
                    <a:lstStyle/>
                    <a:p>
                      <a:pPr lvl="0">
                        <a:buNone/>
                      </a:pPr>
                      <a:r>
                        <a:rPr lang="en-US" sz="1600" b="1">
                          <a:solidFill>
                            <a:schemeClr val="bg1"/>
                          </a:solidFill>
                          <a:latin typeface="Aptos"/>
                        </a:rPr>
                        <a:t>3,274</a:t>
                      </a:r>
                      <a:endParaRPr lang="en-US"/>
                    </a:p>
                  </a:txBody>
                  <a:tcPr>
                    <a:solidFill>
                      <a:schemeClr val="tx1"/>
                    </a:solidFill>
                  </a:tcPr>
                </a:tc>
                <a:tc>
                  <a:txBody>
                    <a:bodyPr/>
                    <a:lstStyle/>
                    <a:p>
                      <a:pPr lvl="0">
                        <a:buNone/>
                      </a:pPr>
                      <a:r>
                        <a:rPr lang="en-US" sz="1600" b="1">
                          <a:solidFill>
                            <a:schemeClr val="bg1"/>
                          </a:solidFill>
                          <a:latin typeface="Aptos"/>
                        </a:rPr>
                        <a:t>3,789</a:t>
                      </a:r>
                      <a:endParaRPr lang="en-US"/>
                    </a:p>
                  </a:txBody>
                  <a:tcPr>
                    <a:solidFill>
                      <a:schemeClr val="tx1"/>
                    </a:solidFill>
                  </a:tcPr>
                </a:tc>
                <a:tc>
                  <a:txBody>
                    <a:bodyPr/>
                    <a:lstStyle/>
                    <a:p>
                      <a:pPr lvl="0">
                        <a:buNone/>
                      </a:pPr>
                      <a:r>
                        <a:rPr lang="en-US" sz="1600" b="1">
                          <a:solidFill>
                            <a:schemeClr val="bg1"/>
                          </a:solidFill>
                          <a:latin typeface="Aptos"/>
                        </a:rPr>
                        <a:t>4,396</a:t>
                      </a:r>
                      <a:endParaRPr lang="en-US"/>
                    </a:p>
                  </a:txBody>
                  <a:tcPr>
                    <a:solidFill>
                      <a:schemeClr val="tx1"/>
                    </a:solidFill>
                  </a:tcPr>
                </a:tc>
                <a:extLst>
                  <a:ext uri="{0D108BD9-81ED-4DB2-BD59-A6C34878D82A}">
                    <a16:rowId xmlns:a16="http://schemas.microsoft.com/office/drawing/2014/main" val="1042078505"/>
                  </a:ext>
                </a:extLst>
              </a:tr>
            </a:tbl>
          </a:graphicData>
        </a:graphic>
      </p:graphicFrame>
      <p:pic>
        <p:nvPicPr>
          <p:cNvPr id="13" name="Picture 12" descr="A black background with white text&#10;&#10;Description automatically generated">
            <a:extLst>
              <a:ext uri="{FF2B5EF4-FFF2-40B4-BE49-F238E27FC236}">
                <a16:creationId xmlns:a16="http://schemas.microsoft.com/office/drawing/2014/main" id="{D01E3C6A-140F-C2BC-48B6-D98D142E03B2}"/>
              </a:ext>
            </a:extLst>
          </p:cNvPr>
          <p:cNvPicPr>
            <a:picLocks noChangeAspect="1"/>
          </p:cNvPicPr>
          <p:nvPr/>
        </p:nvPicPr>
        <p:blipFill>
          <a:blip r:embed="rId3">
            <a:extLst>
              <a:ext uri="{28A0092B-C50C-407E-A947-70E740481C1C}">
                <a14:useLocalDpi xmlns:a14="http://schemas.microsoft.com/office/drawing/2010/main" val="0"/>
              </a:ext>
            </a:extLst>
          </a:blip>
          <a:srcRect l="31445" t="33642" r="31827" b="33804"/>
          <a:stretch/>
        </p:blipFill>
        <p:spPr>
          <a:xfrm>
            <a:off x="83128" y="13035"/>
            <a:ext cx="1031624" cy="914401"/>
          </a:xfrm>
          <a:prstGeom prst="rect">
            <a:avLst/>
          </a:prstGeom>
        </p:spPr>
      </p:pic>
    </p:spTree>
    <p:extLst>
      <p:ext uri="{BB962C8B-B14F-4D97-AF65-F5344CB8AC3E}">
        <p14:creationId xmlns:p14="http://schemas.microsoft.com/office/powerpoint/2010/main" val="1930382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ild and a child posing for a photo&#10;&#10;Description automatically generated">
            <a:extLst>
              <a:ext uri="{FF2B5EF4-FFF2-40B4-BE49-F238E27FC236}">
                <a16:creationId xmlns:a16="http://schemas.microsoft.com/office/drawing/2014/main" id="{764EF617-CCAB-B399-EF15-523A808A666E}"/>
              </a:ext>
            </a:extLst>
          </p:cNvPr>
          <p:cNvPicPr>
            <a:picLocks noChangeAspect="1"/>
          </p:cNvPicPr>
          <p:nvPr/>
        </p:nvPicPr>
        <p:blipFill>
          <a:blip r:embed="rId3">
            <a:extLst>
              <a:ext uri="{28A0092B-C50C-407E-A947-70E740481C1C}">
                <a14:useLocalDpi xmlns:a14="http://schemas.microsoft.com/office/drawing/2010/main" val="0"/>
              </a:ext>
            </a:extLst>
          </a:blip>
          <a:srcRect t="4560"/>
          <a:stretch/>
        </p:blipFill>
        <p:spPr>
          <a:xfrm>
            <a:off x="19226" y="-6098"/>
            <a:ext cx="12192002" cy="8310566"/>
          </a:xfrm>
          <a:prstGeom prst="rect">
            <a:avLst/>
          </a:prstGeom>
        </p:spPr>
      </p:pic>
      <p:sp>
        <p:nvSpPr>
          <p:cNvPr id="31" name="Rectangle 30">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Rectangle 36">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04456" y="5337830"/>
            <a:ext cx="3170000" cy="1220129"/>
          </a:xfrm>
          <a:prstGeom prst="rect">
            <a:avLst/>
          </a:prstGeom>
        </p:spPr>
        <p:txBody>
          <a:bodyPr vert="horz" lIns="91440" tIns="45720" rIns="91440" bIns="45720" rtlCol="0" anchor="b">
            <a:normAutofit/>
          </a:bodyPr>
          <a:lstStyle/>
          <a:p>
            <a:pPr>
              <a:lnSpc>
                <a:spcPts val="4320"/>
              </a:lnSpc>
              <a:spcBef>
                <a:spcPct val="0"/>
              </a:spcBef>
              <a:spcAft>
                <a:spcPts val="1200"/>
              </a:spcAft>
            </a:pPr>
            <a:r>
              <a:rPr lang="en-US" sz="3600" b="1">
                <a:solidFill>
                  <a:srgbClr val="FFFFFF"/>
                </a:solidFill>
                <a:latin typeface="Aptos" panose="020B0004020202020204" pitchFamily="34" charset="0"/>
                <a:ea typeface="+mj-ea"/>
                <a:cs typeface="+mj-cs"/>
              </a:rPr>
              <a:t>Strategic Plan</a:t>
            </a:r>
            <a:endParaRPr lang="en-US" sz="3600">
              <a:solidFill>
                <a:srgbClr val="FFFFFF"/>
              </a:solidFill>
              <a:latin typeface="Aptos" panose="020B0004020202020204" pitchFamily="34" charset="0"/>
              <a:ea typeface="+mj-ea"/>
              <a:cs typeface="+mj-cs"/>
            </a:endParaRPr>
          </a:p>
        </p:txBody>
      </p:sp>
      <p:pic>
        <p:nvPicPr>
          <p:cNvPr id="27" name="Picture 26" descr="A black background with white text&#10;&#10;Description automatically generated">
            <a:extLst>
              <a:ext uri="{FF2B5EF4-FFF2-40B4-BE49-F238E27FC236}">
                <a16:creationId xmlns:a16="http://schemas.microsoft.com/office/drawing/2014/main" id="{3D28E25C-ED87-170E-0DA3-F7B2A8097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6877" y="4727773"/>
            <a:ext cx="2760023" cy="2760023"/>
          </a:xfrm>
          <a:prstGeom prst="rect">
            <a:avLst/>
          </a:prstGeom>
        </p:spPr>
      </p:pic>
      <p:sp>
        <p:nvSpPr>
          <p:cNvPr id="28" name="TextBox 27">
            <a:extLst>
              <a:ext uri="{FF2B5EF4-FFF2-40B4-BE49-F238E27FC236}">
                <a16:creationId xmlns:a16="http://schemas.microsoft.com/office/drawing/2014/main" id="{25A86C27-4106-D8BB-8C1D-EB110CE7ED31}"/>
              </a:ext>
            </a:extLst>
          </p:cNvPr>
          <p:cNvSpPr txBox="1"/>
          <p:nvPr/>
        </p:nvSpPr>
        <p:spPr>
          <a:xfrm>
            <a:off x="9999409" y="5738453"/>
            <a:ext cx="1294411" cy="369332"/>
          </a:xfrm>
          <a:prstGeom prst="rect">
            <a:avLst/>
          </a:prstGeom>
          <a:noFill/>
        </p:spPr>
        <p:txBody>
          <a:bodyPr wrap="square" lIns="91440" tIns="45720" rIns="91440" bIns="45720" rtlCol="0" anchor="t">
            <a:spAutoFit/>
          </a:bodyPr>
          <a:lstStyle/>
          <a:p>
            <a:r>
              <a:rPr lang="en-US" b="1">
                <a:solidFill>
                  <a:schemeClr val="bg1"/>
                </a:solidFill>
                <a:latin typeface="Aptos"/>
              </a:rPr>
              <a:t>2025-2027</a:t>
            </a:r>
          </a:p>
        </p:txBody>
      </p:sp>
    </p:spTree>
    <p:extLst>
      <p:ext uri="{BB962C8B-B14F-4D97-AF65-F5344CB8AC3E}">
        <p14:creationId xmlns:p14="http://schemas.microsoft.com/office/powerpoint/2010/main" val="3142764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1849"/>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8C84201-AA97-7AD0-48F1-B56A84A8B400}"/>
              </a:ext>
            </a:extLst>
          </p:cNvPr>
          <p:cNvSpPr txBox="1"/>
          <p:nvPr/>
        </p:nvSpPr>
        <p:spPr>
          <a:xfrm>
            <a:off x="919395" y="1115164"/>
            <a:ext cx="1039809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Aptos"/>
                <a:cs typeface="Calibri"/>
              </a:rPr>
              <a:t>Thank you to our strategic planning committee led by our board members who committed their time and expertise to help Girls Inc. of Metro Denver plan for the future.</a:t>
            </a:r>
            <a:r>
              <a:rPr lang="en-US" sz="2400" b="1">
                <a:solidFill>
                  <a:srgbClr val="FFFFFF"/>
                </a:solidFill>
                <a:latin typeface="Aptos"/>
                <a:cs typeface="Calibri"/>
              </a:rPr>
              <a:t> </a:t>
            </a:r>
          </a:p>
        </p:txBody>
      </p:sp>
      <p:sp>
        <p:nvSpPr>
          <p:cNvPr id="19" name="TextBox 18">
            <a:extLst>
              <a:ext uri="{FF2B5EF4-FFF2-40B4-BE49-F238E27FC236}">
                <a16:creationId xmlns:a16="http://schemas.microsoft.com/office/drawing/2014/main" id="{5593B2A7-A12C-6F34-C679-7B06F0018BC2}"/>
              </a:ext>
            </a:extLst>
          </p:cNvPr>
          <p:cNvSpPr txBox="1"/>
          <p:nvPr/>
        </p:nvSpPr>
        <p:spPr>
          <a:xfrm>
            <a:off x="2807099" y="4341513"/>
            <a:ext cx="6631170" cy="1754326"/>
          </a:xfrm>
          <a:prstGeom prst="rect">
            <a:avLst/>
          </a:prstGeom>
          <a:noFill/>
        </p:spPr>
        <p:txBody>
          <a:bodyPr wrap="square" lIns="91440" tIns="45720" rIns="91440" bIns="45720" rtlCol="0" anchor="t">
            <a:spAutoFit/>
          </a:bodyPr>
          <a:lstStyle/>
          <a:p>
            <a:pPr algn="ctr"/>
            <a:r>
              <a:rPr lang="en-US" b="1">
                <a:solidFill>
                  <a:srgbClr val="000000"/>
                </a:solidFill>
                <a:latin typeface="Aptos"/>
              </a:rPr>
              <a:t>Stakeholder Engagement </a:t>
            </a:r>
          </a:p>
          <a:p>
            <a:pPr algn="ctr"/>
            <a:r>
              <a:rPr lang="en-US">
                <a:solidFill>
                  <a:srgbClr val="000000"/>
                </a:solidFill>
                <a:latin typeface="Aptos"/>
              </a:rPr>
              <a:t>GIMD staff</a:t>
            </a:r>
          </a:p>
          <a:p>
            <a:pPr algn="ctr"/>
            <a:r>
              <a:rPr lang="en-US">
                <a:solidFill>
                  <a:srgbClr val="000000"/>
                </a:solidFill>
                <a:latin typeface="Aptos"/>
              </a:rPr>
              <a:t>GIMD middle school girls</a:t>
            </a:r>
          </a:p>
          <a:p>
            <a:pPr algn="ctr"/>
            <a:r>
              <a:rPr lang="en-US">
                <a:solidFill>
                  <a:srgbClr val="000000"/>
                </a:solidFill>
                <a:latin typeface="Aptos"/>
              </a:rPr>
              <a:t>GIMD college girls </a:t>
            </a:r>
          </a:p>
          <a:p>
            <a:pPr algn="ctr"/>
            <a:r>
              <a:rPr lang="en-US">
                <a:solidFill>
                  <a:srgbClr val="000000"/>
                </a:solidFill>
                <a:latin typeface="Aptos"/>
              </a:rPr>
              <a:t>GIMD high school girls </a:t>
            </a:r>
          </a:p>
          <a:p>
            <a:pPr algn="ctr"/>
            <a:r>
              <a:rPr lang="en-US">
                <a:solidFill>
                  <a:srgbClr val="000000"/>
                </a:solidFill>
                <a:latin typeface="Aptos"/>
              </a:rPr>
              <a:t>Jim Bernsten,  former board member and strategic plan advisor</a:t>
            </a:r>
          </a:p>
        </p:txBody>
      </p:sp>
      <p:sp>
        <p:nvSpPr>
          <p:cNvPr id="21" name="TextBox 20">
            <a:extLst>
              <a:ext uri="{FF2B5EF4-FFF2-40B4-BE49-F238E27FC236}">
                <a16:creationId xmlns:a16="http://schemas.microsoft.com/office/drawing/2014/main" id="{D90432E6-6DF1-C458-DF61-5236AE6E57DE}"/>
              </a:ext>
            </a:extLst>
          </p:cNvPr>
          <p:cNvSpPr txBox="1"/>
          <p:nvPr/>
        </p:nvSpPr>
        <p:spPr>
          <a:xfrm>
            <a:off x="3539323" y="1887238"/>
            <a:ext cx="4763453" cy="2308324"/>
          </a:xfrm>
          <a:prstGeom prst="rect">
            <a:avLst/>
          </a:prstGeom>
          <a:noFill/>
        </p:spPr>
        <p:txBody>
          <a:bodyPr wrap="square" lIns="91440" tIns="45720" rIns="91440" bIns="45720" anchor="t">
            <a:spAutoFit/>
          </a:bodyPr>
          <a:lstStyle/>
          <a:p>
            <a:pPr algn="ctr"/>
            <a:r>
              <a:rPr lang="en-US" b="1">
                <a:solidFill>
                  <a:srgbClr val="000000"/>
                </a:solidFill>
                <a:latin typeface="Aptos"/>
                <a:cs typeface="Calibri"/>
              </a:rPr>
              <a:t>Board Members</a:t>
            </a:r>
            <a:endParaRPr lang="en-US" b="1">
              <a:solidFill>
                <a:srgbClr val="000000"/>
              </a:solidFill>
              <a:latin typeface="Aptos"/>
            </a:endParaRPr>
          </a:p>
          <a:p>
            <a:pPr algn="ctr"/>
            <a:r>
              <a:rPr lang="en-US">
                <a:solidFill>
                  <a:srgbClr val="000000"/>
                </a:solidFill>
                <a:latin typeface="Aptos"/>
                <a:ea typeface="Calibri"/>
                <a:cs typeface="Calibri"/>
              </a:rPr>
              <a:t>Julie Lerner, </a:t>
            </a:r>
            <a:r>
              <a:rPr lang="en-US" err="1">
                <a:solidFill>
                  <a:srgbClr val="000000"/>
                </a:solidFill>
                <a:latin typeface="Aptos"/>
                <a:ea typeface="Calibri"/>
                <a:cs typeface="Calibri"/>
              </a:rPr>
              <a:t>PanX</a:t>
            </a:r>
            <a:r>
              <a:rPr lang="en-US">
                <a:solidFill>
                  <a:srgbClr val="000000"/>
                </a:solidFill>
                <a:latin typeface="Aptos"/>
                <a:ea typeface="Calibri"/>
                <a:cs typeface="Calibri"/>
              </a:rPr>
              <a:t> Consulting</a:t>
            </a:r>
          </a:p>
          <a:p>
            <a:pPr algn="ctr"/>
            <a:r>
              <a:rPr lang="en-US">
                <a:solidFill>
                  <a:srgbClr val="000000"/>
                </a:solidFill>
                <a:latin typeface="Aptos"/>
                <a:cs typeface="Calibri"/>
              </a:rPr>
              <a:t>Laura Mersmann, Burns &amp; McDonnell</a:t>
            </a:r>
            <a:endParaRPr lang="en-US">
              <a:solidFill>
                <a:srgbClr val="000000"/>
              </a:solidFill>
              <a:latin typeface="Aptos"/>
            </a:endParaRPr>
          </a:p>
          <a:p>
            <a:pPr algn="ctr"/>
            <a:r>
              <a:rPr lang="en-US">
                <a:solidFill>
                  <a:srgbClr val="000000"/>
                </a:solidFill>
                <a:latin typeface="Aptos"/>
                <a:cs typeface="Calibri"/>
              </a:rPr>
              <a:t>Marla Jones Newman, </a:t>
            </a:r>
            <a:endParaRPr lang="en-US">
              <a:solidFill>
                <a:srgbClr val="000000"/>
              </a:solidFill>
              <a:latin typeface="Aptos"/>
            </a:endParaRPr>
          </a:p>
          <a:p>
            <a:pPr algn="ctr"/>
            <a:r>
              <a:rPr lang="en-US">
                <a:solidFill>
                  <a:srgbClr val="000000"/>
                </a:solidFill>
                <a:latin typeface="Aptos"/>
                <a:ea typeface="+mn-lt"/>
                <a:cs typeface="+mn-lt"/>
              </a:rPr>
              <a:t>Kristine Strain, CBS Colorado </a:t>
            </a:r>
          </a:p>
          <a:p>
            <a:pPr algn="ctr"/>
            <a:r>
              <a:rPr lang="en-US">
                <a:solidFill>
                  <a:srgbClr val="000000"/>
                </a:solidFill>
                <a:latin typeface="Aptos"/>
                <a:ea typeface="+mn-lt"/>
                <a:cs typeface="+mn-lt"/>
              </a:rPr>
              <a:t>Cori Streetman, Barefoot PR</a:t>
            </a:r>
            <a:endParaRPr lang="en-US">
              <a:solidFill>
                <a:srgbClr val="000000"/>
              </a:solidFill>
              <a:latin typeface="Aptos"/>
              <a:ea typeface="Calibri"/>
              <a:cs typeface="Calibri"/>
            </a:endParaRPr>
          </a:p>
          <a:p>
            <a:pPr algn="ctr"/>
            <a:r>
              <a:rPr lang="en-US">
                <a:solidFill>
                  <a:srgbClr val="000000"/>
                </a:solidFill>
                <a:latin typeface="Aptos"/>
                <a:cs typeface="Calibri"/>
              </a:rPr>
              <a:t>Michelle Suniga, US Bank</a:t>
            </a:r>
            <a:endParaRPr lang="en-US">
              <a:solidFill>
                <a:srgbClr val="000000"/>
              </a:solidFill>
              <a:latin typeface="Aptos"/>
              <a:ea typeface="Calibri"/>
              <a:cs typeface="Calibri"/>
            </a:endParaRPr>
          </a:p>
          <a:p>
            <a:pPr algn="ctr"/>
            <a:r>
              <a:rPr lang="en-US">
                <a:solidFill>
                  <a:srgbClr val="000000"/>
                </a:solidFill>
                <a:latin typeface="Aptos"/>
                <a:cs typeface="Calibri"/>
              </a:rPr>
              <a:t>Carrie Wisher, PwC</a:t>
            </a:r>
          </a:p>
        </p:txBody>
      </p:sp>
      <p:pic>
        <p:nvPicPr>
          <p:cNvPr id="16" name="Picture 15" descr="A black background with white text&#10;&#10;Description automatically generated">
            <a:extLst>
              <a:ext uri="{FF2B5EF4-FFF2-40B4-BE49-F238E27FC236}">
                <a16:creationId xmlns:a16="http://schemas.microsoft.com/office/drawing/2014/main" id="{5CD41CA7-2414-67AB-9632-2A7C6D15507E}"/>
              </a:ext>
            </a:extLst>
          </p:cNvPr>
          <p:cNvPicPr>
            <a:picLocks noChangeAspect="1"/>
          </p:cNvPicPr>
          <p:nvPr/>
        </p:nvPicPr>
        <p:blipFill>
          <a:blip r:embed="rId3">
            <a:extLst>
              <a:ext uri="{28A0092B-C50C-407E-A947-70E740481C1C}">
                <a14:useLocalDpi xmlns:a14="http://schemas.microsoft.com/office/drawing/2010/main" val="0"/>
              </a:ext>
            </a:extLst>
          </a:blip>
          <a:srcRect l="31445" t="33642" r="31827" b="33804"/>
          <a:stretch/>
        </p:blipFill>
        <p:spPr>
          <a:xfrm>
            <a:off x="83129" y="26891"/>
            <a:ext cx="1447260" cy="1260764"/>
          </a:xfrm>
          <a:prstGeom prst="rect">
            <a:avLst/>
          </a:prstGeom>
        </p:spPr>
      </p:pic>
      <p:sp>
        <p:nvSpPr>
          <p:cNvPr id="17" name="Slide Number Placeholder 16">
            <a:extLst>
              <a:ext uri="{FF2B5EF4-FFF2-40B4-BE49-F238E27FC236}">
                <a16:creationId xmlns:a16="http://schemas.microsoft.com/office/drawing/2014/main" id="{376498B2-1E20-A94B-918B-A09AB1C51CBD}"/>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3444590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red hair wearing glasses&#10;&#10;Description automatically generated">
            <a:extLst>
              <a:ext uri="{FF2B5EF4-FFF2-40B4-BE49-F238E27FC236}">
                <a16:creationId xmlns:a16="http://schemas.microsoft.com/office/drawing/2014/main" id="{688D52BD-5760-5519-02A4-E306B6B9E1D3}"/>
              </a:ext>
            </a:extLst>
          </p:cNvPr>
          <p:cNvPicPr>
            <a:picLocks noChangeAspect="1"/>
          </p:cNvPicPr>
          <p:nvPr/>
        </p:nvPicPr>
        <p:blipFill>
          <a:blip r:embed="rId3">
            <a:extLst>
              <a:ext uri="{28A0092B-C50C-407E-A947-70E740481C1C}">
                <a14:useLocalDpi xmlns:a14="http://schemas.microsoft.com/office/drawing/2010/main" val="0"/>
              </a:ext>
            </a:extLst>
          </a:blip>
          <a:srcRect l="18135" t="-167" r="13279" b="167"/>
          <a:stretch/>
        </p:blipFill>
        <p:spPr>
          <a:xfrm>
            <a:off x="6090626" y="1157154"/>
            <a:ext cx="6101371" cy="5930564"/>
          </a:xfrm>
          <a:prstGeom prst="rect">
            <a:avLst/>
          </a:prstGeom>
        </p:spPr>
      </p:pic>
      <p:grpSp>
        <p:nvGrpSpPr>
          <p:cNvPr id="2" name="Group 2"/>
          <p:cNvGrpSpPr/>
          <p:nvPr/>
        </p:nvGrpSpPr>
        <p:grpSpPr>
          <a:xfrm>
            <a:off x="0" y="5809"/>
            <a:ext cx="12192000" cy="1283674"/>
            <a:chOff x="0" y="0"/>
            <a:chExt cx="4816593" cy="508323"/>
          </a:xfrm>
        </p:grpSpPr>
        <p:sp>
          <p:nvSpPr>
            <p:cNvPr id="3" name="Freeform 3"/>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p:cNvSpPr txBox="1"/>
          <p:nvPr/>
        </p:nvSpPr>
        <p:spPr>
          <a:xfrm>
            <a:off x="1934703" y="382475"/>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Visioning the Strategic Plan</a:t>
            </a:r>
            <a:endParaRPr lang="en-US"/>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13" name="TextBox 12">
            <a:extLst>
              <a:ext uri="{FF2B5EF4-FFF2-40B4-BE49-F238E27FC236}">
                <a16:creationId xmlns:a16="http://schemas.microsoft.com/office/drawing/2014/main" id="{38C84201-AA97-7AD0-48F1-B56A84A8B400}"/>
              </a:ext>
            </a:extLst>
          </p:cNvPr>
          <p:cNvSpPr txBox="1"/>
          <p:nvPr/>
        </p:nvSpPr>
        <p:spPr>
          <a:xfrm>
            <a:off x="598940" y="1572777"/>
            <a:ext cx="4945826"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ptos"/>
                <a:cs typeface="Calibri"/>
              </a:rPr>
              <a:t>Background</a:t>
            </a:r>
            <a:r>
              <a:rPr lang="en-US" b="1">
                <a:latin typeface="Aptos"/>
                <a:cs typeface="Calibri"/>
              </a:rPr>
              <a:t> </a:t>
            </a:r>
          </a:p>
          <a:p>
            <a:endParaRPr lang="en-US"/>
          </a:p>
          <a:p>
            <a:pPr algn="just"/>
            <a:r>
              <a:rPr lang="en-US">
                <a:latin typeface="Aptos"/>
                <a:ea typeface="Calibri"/>
                <a:cs typeface="Calibri"/>
              </a:rPr>
              <a:t>In 2024, the board of directors and Girls Inc. of Metro Denver (GIMD) staff began focus groups to determine the highest needs and issue areas impacting GIMD. The needs reflected in the focus groups were where and how we are reaching girls, needing more opportunities for career pathways, and more support for post-secondary options. The findings also aligned to the focus of Girls Inc. National to grow programs to reach more girls.</a:t>
            </a:r>
          </a:p>
        </p:txBody>
      </p:sp>
      <p:pic>
        <p:nvPicPr>
          <p:cNvPr id="7" name="Picture 6" descr="A black background with white text&#10;&#10;Description automatically generated">
            <a:extLst>
              <a:ext uri="{FF2B5EF4-FFF2-40B4-BE49-F238E27FC236}">
                <a16:creationId xmlns:a16="http://schemas.microsoft.com/office/drawing/2014/main" id="{373EAD5A-0902-5C1D-8183-18AF98217C64}"/>
              </a:ext>
            </a:extLst>
          </p:cNvPr>
          <p:cNvPicPr>
            <a:picLocks noChangeAspect="1"/>
          </p:cNvPicPr>
          <p:nvPr/>
        </p:nvPicPr>
        <p:blipFill>
          <a:blip r:embed="rId4">
            <a:extLst>
              <a:ext uri="{28A0092B-C50C-407E-A947-70E740481C1C}">
                <a14:useLocalDpi xmlns:a14="http://schemas.microsoft.com/office/drawing/2010/main" val="0"/>
              </a:ext>
            </a:extLst>
          </a:blip>
          <a:srcRect l="31445" t="33642" r="31827" b="33804"/>
          <a:stretch/>
        </p:blipFill>
        <p:spPr>
          <a:xfrm>
            <a:off x="10044547" y="5250054"/>
            <a:ext cx="1641223" cy="1413164"/>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45D80E1B-E834-8332-B5A7-05D5FD1F80DC}"/>
              </a:ext>
            </a:extLst>
          </p:cNvPr>
          <p:cNvPicPr>
            <a:picLocks noChangeAspect="1"/>
          </p:cNvPicPr>
          <p:nvPr/>
        </p:nvPicPr>
        <p:blipFill>
          <a:blip r:embed="rId4">
            <a:extLst>
              <a:ext uri="{28A0092B-C50C-407E-A947-70E740481C1C}">
                <a14:useLocalDpi xmlns:a14="http://schemas.microsoft.com/office/drawing/2010/main" val="0"/>
              </a:ext>
            </a:extLst>
          </a:blip>
          <a:srcRect l="31445" t="33642" r="31827" b="33804"/>
          <a:stretch/>
        </p:blipFill>
        <p:spPr>
          <a:xfrm>
            <a:off x="83129" y="26891"/>
            <a:ext cx="1447260" cy="1260764"/>
          </a:xfrm>
          <a:prstGeom prst="rect">
            <a:avLst/>
          </a:prstGeom>
        </p:spPr>
      </p:pic>
    </p:spTree>
    <p:extLst>
      <p:ext uri="{BB962C8B-B14F-4D97-AF65-F5344CB8AC3E}">
        <p14:creationId xmlns:p14="http://schemas.microsoft.com/office/powerpoint/2010/main" val="3151989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BE8F5-75C4-DACE-3EDE-A6F31B3C95EC}"/>
            </a:ext>
          </a:extLst>
        </p:cNvPr>
        <p:cNvGrpSpPr/>
        <p:nvPr/>
      </p:nvGrpSpPr>
      <p:grpSpPr>
        <a:xfrm>
          <a:off x="0" y="0"/>
          <a:ext cx="0" cy="0"/>
          <a:chOff x="0" y="0"/>
          <a:chExt cx="0" cy="0"/>
        </a:xfrm>
      </p:grpSpPr>
      <p:pic>
        <p:nvPicPr>
          <p:cNvPr id="6" name="Picture 5" descr="A person standing in front of a sign&#10;&#10;Description automatically generated">
            <a:extLst>
              <a:ext uri="{FF2B5EF4-FFF2-40B4-BE49-F238E27FC236}">
                <a16:creationId xmlns:a16="http://schemas.microsoft.com/office/drawing/2014/main" id="{5B27161F-558F-E508-2E40-BC5A6730A396}"/>
              </a:ext>
            </a:extLst>
          </p:cNvPr>
          <p:cNvPicPr>
            <a:picLocks noChangeAspect="1"/>
          </p:cNvPicPr>
          <p:nvPr/>
        </p:nvPicPr>
        <p:blipFill>
          <a:blip r:embed="rId3">
            <a:extLst>
              <a:ext uri="{28A0092B-C50C-407E-A947-70E740481C1C}">
                <a14:useLocalDpi xmlns:a14="http://schemas.microsoft.com/office/drawing/2010/main" val="0"/>
              </a:ext>
            </a:extLst>
          </a:blip>
          <a:srcRect l="22542" t="98" r="8931" b="-98"/>
          <a:stretch/>
        </p:blipFill>
        <p:spPr>
          <a:xfrm>
            <a:off x="6096000" y="1121400"/>
            <a:ext cx="6095998" cy="5930564"/>
          </a:xfrm>
          <a:prstGeom prst="rect">
            <a:avLst/>
          </a:prstGeom>
        </p:spPr>
      </p:pic>
      <p:grpSp>
        <p:nvGrpSpPr>
          <p:cNvPr id="2" name="Group 2">
            <a:extLst>
              <a:ext uri="{FF2B5EF4-FFF2-40B4-BE49-F238E27FC236}">
                <a16:creationId xmlns:a16="http://schemas.microsoft.com/office/drawing/2014/main" id="{BAD151FD-3C86-F197-C8A0-A2FAB055524E}"/>
              </a:ext>
            </a:extLst>
          </p:cNvPr>
          <p:cNvGrpSpPr/>
          <p:nvPr/>
        </p:nvGrpSpPr>
        <p:grpSpPr>
          <a:xfrm>
            <a:off x="0" y="5809"/>
            <a:ext cx="12192000" cy="1283674"/>
            <a:chOff x="0" y="0"/>
            <a:chExt cx="4816593" cy="508323"/>
          </a:xfrm>
        </p:grpSpPr>
        <p:sp>
          <p:nvSpPr>
            <p:cNvPr id="3" name="Freeform 3">
              <a:extLst>
                <a:ext uri="{FF2B5EF4-FFF2-40B4-BE49-F238E27FC236}">
                  <a16:creationId xmlns:a16="http://schemas.microsoft.com/office/drawing/2014/main" id="{23C50CEA-01BC-1F46-F8DE-B62590504FB1}"/>
                </a:ext>
              </a:extLst>
            </p:cNvPr>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a:extLst>
                <a:ext uri="{FF2B5EF4-FFF2-40B4-BE49-F238E27FC236}">
                  <a16:creationId xmlns:a16="http://schemas.microsoft.com/office/drawing/2014/main" id="{40BB3EC1-63DD-4F80-0003-1B88141CBF91}"/>
                </a:ext>
              </a:extLst>
            </p:cNvPr>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a:extLst>
              <a:ext uri="{FF2B5EF4-FFF2-40B4-BE49-F238E27FC236}">
                <a16:creationId xmlns:a16="http://schemas.microsoft.com/office/drawing/2014/main" id="{34A5622B-EADF-9F27-9899-717A9B4C151E}"/>
              </a:ext>
            </a:extLst>
          </p:cNvPr>
          <p:cNvSpPr txBox="1"/>
          <p:nvPr/>
        </p:nvSpPr>
        <p:spPr>
          <a:xfrm>
            <a:off x="1934703" y="382475"/>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Visioning the Strategic Plan</a:t>
            </a:r>
            <a:endParaRPr lang="en-US"/>
          </a:p>
        </p:txBody>
      </p:sp>
      <p:sp>
        <p:nvSpPr>
          <p:cNvPr id="23" name="Slide Number Placeholder 22">
            <a:extLst>
              <a:ext uri="{FF2B5EF4-FFF2-40B4-BE49-F238E27FC236}">
                <a16:creationId xmlns:a16="http://schemas.microsoft.com/office/drawing/2014/main" id="{98FD332C-6065-18E8-9DE0-4B0F542E72E8}"/>
              </a:ext>
            </a:extLst>
          </p:cNvPr>
          <p:cNvSpPr>
            <a:spLocks noGrp="1"/>
          </p:cNvSpPr>
          <p:nvPr>
            <p:ph type="sldNum" sz="quarter" idx="12"/>
          </p:nvPr>
        </p:nvSpPr>
        <p:spPr/>
        <p:txBody>
          <a:bodyPr/>
          <a:lstStyle/>
          <a:p>
            <a:fld id="{B6F15528-21DE-4FAA-801E-634DDDAF4B2B}" type="slidenum">
              <a:rPr lang="en-US" smtClean="0"/>
              <a:pPr/>
              <a:t>4</a:t>
            </a:fld>
            <a:endParaRPr lang="en-US"/>
          </a:p>
        </p:txBody>
      </p:sp>
      <p:sp>
        <p:nvSpPr>
          <p:cNvPr id="13" name="TextBox 12">
            <a:extLst>
              <a:ext uri="{FF2B5EF4-FFF2-40B4-BE49-F238E27FC236}">
                <a16:creationId xmlns:a16="http://schemas.microsoft.com/office/drawing/2014/main" id="{F3ED2A57-95AF-B226-211D-A122686680C2}"/>
              </a:ext>
            </a:extLst>
          </p:cNvPr>
          <p:cNvSpPr txBox="1"/>
          <p:nvPr/>
        </p:nvSpPr>
        <p:spPr>
          <a:xfrm>
            <a:off x="510040" y="1532506"/>
            <a:ext cx="5268112"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ptos"/>
                <a:ea typeface="Calibri"/>
                <a:cs typeface="Calibri"/>
              </a:rPr>
              <a:t>Problem Statement </a:t>
            </a:r>
          </a:p>
          <a:p>
            <a:endParaRPr lang="en-US" b="1">
              <a:latin typeface="Aptos"/>
              <a:ea typeface="Calibri"/>
              <a:cs typeface="Calibri"/>
            </a:endParaRPr>
          </a:p>
          <a:p>
            <a:pPr algn="just"/>
            <a:r>
              <a:rPr lang="en-US">
                <a:latin typeface="Aptos"/>
                <a:ea typeface="Calibri"/>
                <a:cs typeface="Calibri"/>
              </a:rPr>
              <a:t>GIMD's neighborhood has undergone significant changes, including partner schools slated for closure. Historically, in GIMD’s target neighborhoods, 44% of children lived in poverty, as compared to 29% citywide and 13% statewide. Updated data and realigned priority schools and neighborhoods are necessary to ensure GIMD reaches girls who disproportionately lack these resources. In addition, GIMD has faced challenges with participant retention following the COVID-19 pandemic, specifically in middle school, which poses difficulty in reaching the proven long-term impact of sustained exposure to Girls Inc. programming (AIR 2020 study).</a:t>
            </a:r>
          </a:p>
        </p:txBody>
      </p:sp>
      <p:pic>
        <p:nvPicPr>
          <p:cNvPr id="9" name="Picture 8" descr="A black background with white text&#10;&#10;Description automatically generated">
            <a:extLst>
              <a:ext uri="{FF2B5EF4-FFF2-40B4-BE49-F238E27FC236}">
                <a16:creationId xmlns:a16="http://schemas.microsoft.com/office/drawing/2014/main" id="{8C239516-0DF3-90B6-DC41-1AB4397DDF4A}"/>
              </a:ext>
            </a:extLst>
          </p:cNvPr>
          <p:cNvPicPr>
            <a:picLocks noChangeAspect="1"/>
          </p:cNvPicPr>
          <p:nvPr/>
        </p:nvPicPr>
        <p:blipFill>
          <a:blip r:embed="rId4">
            <a:extLst>
              <a:ext uri="{28A0092B-C50C-407E-A947-70E740481C1C}">
                <a14:useLocalDpi xmlns:a14="http://schemas.microsoft.com/office/drawing/2010/main" val="0"/>
              </a:ext>
            </a:extLst>
          </a:blip>
          <a:srcRect l="31445" t="33642" r="31827" b="33804"/>
          <a:stretch/>
        </p:blipFill>
        <p:spPr>
          <a:xfrm>
            <a:off x="83129" y="26891"/>
            <a:ext cx="1447260" cy="1260764"/>
          </a:xfrm>
          <a:prstGeom prst="rect">
            <a:avLst/>
          </a:prstGeom>
        </p:spPr>
      </p:pic>
    </p:spTree>
    <p:extLst>
      <p:ext uri="{BB962C8B-B14F-4D97-AF65-F5344CB8AC3E}">
        <p14:creationId xmlns:p14="http://schemas.microsoft.com/office/powerpoint/2010/main" val="2733784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and child smiling&#10;&#10;Description automatically generated">
            <a:extLst>
              <a:ext uri="{FF2B5EF4-FFF2-40B4-BE49-F238E27FC236}">
                <a16:creationId xmlns:a16="http://schemas.microsoft.com/office/drawing/2014/main" id="{230389D9-5830-BDEB-CD96-A67B1B5C390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 y="0"/>
            <a:ext cx="12191997" cy="8128767"/>
          </a:xfrm>
          <a:prstGeom prst="rect">
            <a:avLst/>
          </a:prstGeom>
        </p:spPr>
      </p:pic>
      <p:sp>
        <p:nvSpPr>
          <p:cNvPr id="4" name="TextBox 4"/>
          <p:cNvSpPr txBox="1"/>
          <p:nvPr/>
        </p:nvSpPr>
        <p:spPr>
          <a:xfrm>
            <a:off x="0" y="180055"/>
            <a:ext cx="12192000" cy="1001185"/>
          </a:xfrm>
          <a:prstGeom prst="rect">
            <a:avLst/>
          </a:prstGeom>
        </p:spPr>
        <p:txBody>
          <a:bodyPr lIns="25400" tIns="25400" rIns="25400" bIns="25400" rtlCol="0" anchor="ctr"/>
          <a:lstStyle/>
          <a:p>
            <a:pPr algn="ctr">
              <a:lnSpc>
                <a:spcPts val="1329"/>
              </a:lnSpc>
            </a:pPr>
            <a:endParaRPr sz="1688"/>
          </a:p>
        </p:txBody>
      </p:sp>
      <p:sp>
        <p:nvSpPr>
          <p:cNvPr id="14" name="TextBox 13"/>
          <p:cNvSpPr txBox="1"/>
          <p:nvPr/>
        </p:nvSpPr>
        <p:spPr>
          <a:xfrm>
            <a:off x="1947618" y="681169"/>
            <a:ext cx="8311846" cy="553998"/>
          </a:xfrm>
          <a:prstGeom prst="rect">
            <a:avLst/>
          </a:prstGeom>
          <a:noFill/>
        </p:spPr>
        <p:txBody>
          <a:bodyPr wrap="square" lIns="91440" tIns="45720" rIns="91440" bIns="45720" rtlCol="0" anchor="t">
            <a:spAutoFit/>
          </a:bodyPr>
          <a:lstStyle/>
          <a:p>
            <a:pPr algn="ctr"/>
            <a:r>
              <a:rPr lang="en-US" sz="3000" b="1">
                <a:solidFill>
                  <a:srgbClr val="000000"/>
                </a:solidFill>
                <a:latin typeface="Aptos"/>
              </a:rPr>
              <a:t>Executive Narrative</a:t>
            </a:r>
            <a:endParaRPr lang="en-US">
              <a:solidFill>
                <a:srgbClr val="000000"/>
              </a:solidFill>
            </a:endParaRP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3" name="TextBox 12">
            <a:extLst>
              <a:ext uri="{FF2B5EF4-FFF2-40B4-BE49-F238E27FC236}">
                <a16:creationId xmlns:a16="http://schemas.microsoft.com/office/drawing/2014/main" id="{38C84201-AA97-7AD0-48F1-B56A84A8B400}"/>
              </a:ext>
            </a:extLst>
          </p:cNvPr>
          <p:cNvSpPr txBox="1"/>
          <p:nvPr/>
        </p:nvSpPr>
        <p:spPr>
          <a:xfrm>
            <a:off x="737485" y="1593805"/>
            <a:ext cx="10721730" cy="34778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just"/>
            <a:r>
              <a:rPr lang="en-US" sz="2000">
                <a:solidFill>
                  <a:srgbClr val="000000"/>
                </a:solidFill>
                <a:latin typeface="Aptos"/>
                <a:cs typeface="Calibri"/>
              </a:rPr>
              <a:t>Annually, Girls Inc. of Metro Denver serves 2,500 girls through comprehensive and outreach programs.  Our data show that our growth in number of girls is primarily attributed to Girls </a:t>
            </a:r>
            <a:r>
              <a:rPr lang="en-US" sz="2000" err="1">
                <a:solidFill>
                  <a:srgbClr val="000000"/>
                </a:solidFill>
                <a:latin typeface="Aptos"/>
                <a:cs typeface="Calibri"/>
              </a:rPr>
              <a:t>thINC</a:t>
            </a:r>
            <a:r>
              <a:rPr lang="en-US" sz="2000">
                <a:solidFill>
                  <a:srgbClr val="000000"/>
                </a:solidFill>
                <a:latin typeface="Aptos"/>
                <a:cs typeface="Calibri"/>
              </a:rPr>
              <a:t> Outside the Box, a program created during the COVID pandemic as a way to reach girls virtually. For other programming, the comprehensive/sustained exposure has remained steady or at a decline. The geographic reach of girls has dispersed throughout the city, making recruitment and retention difficult for girls to easily enroll in programs. </a:t>
            </a:r>
            <a:endParaRPr lang="en-US" sz="2000">
              <a:solidFill>
                <a:srgbClr val="000000"/>
              </a:solidFill>
              <a:latin typeface="Calibri"/>
              <a:ea typeface="Calibri"/>
              <a:cs typeface="Calibri"/>
            </a:endParaRPr>
          </a:p>
          <a:p>
            <a:pPr algn="just"/>
            <a:endParaRPr lang="en-US" sz="2000">
              <a:solidFill>
                <a:srgbClr val="000000"/>
              </a:solidFill>
              <a:latin typeface="Aptos"/>
              <a:cs typeface="Calibri"/>
            </a:endParaRPr>
          </a:p>
          <a:p>
            <a:pPr algn="just"/>
            <a:r>
              <a:rPr lang="en-US" sz="2000">
                <a:solidFill>
                  <a:srgbClr val="000000"/>
                </a:solidFill>
                <a:latin typeface="Aptos"/>
              </a:rPr>
              <a:t>Moving forward, we aim to grow our Girls Inc. community. To accomplish this with fewer risks and great positive outcomes, our research indicates that we must evaluate our current sustained exposure programs, strengthen them, and grow 5 – 10% annually per program. The focus of our core programming and strategic plan will be on the long-term programs.  </a:t>
            </a:r>
          </a:p>
        </p:txBody>
      </p:sp>
      <p:pic>
        <p:nvPicPr>
          <p:cNvPr id="8" name="Picture 7" descr="A black background with white text&#10;&#10;Description automatically generated">
            <a:extLst>
              <a:ext uri="{FF2B5EF4-FFF2-40B4-BE49-F238E27FC236}">
                <a16:creationId xmlns:a16="http://schemas.microsoft.com/office/drawing/2014/main" id="{4274ABED-A750-FBF9-A854-2366833C88C7}"/>
              </a:ext>
            </a:extLst>
          </p:cNvPr>
          <p:cNvPicPr>
            <a:picLocks noChangeAspect="1"/>
          </p:cNvPicPr>
          <p:nvPr/>
        </p:nvPicPr>
        <p:blipFill>
          <a:blip r:embed="rId4">
            <a:extLst>
              <a:ext uri="{28A0092B-C50C-407E-A947-70E740481C1C}">
                <a14:useLocalDpi xmlns:a14="http://schemas.microsoft.com/office/drawing/2010/main" val="0"/>
              </a:ext>
            </a:extLst>
          </a:blip>
          <a:srcRect l="31445" t="33642" r="31827" b="33804"/>
          <a:stretch/>
        </p:blipFill>
        <p:spPr>
          <a:xfrm>
            <a:off x="83129" y="26891"/>
            <a:ext cx="1447260" cy="1260764"/>
          </a:xfrm>
          <a:prstGeom prst="rect">
            <a:avLst/>
          </a:prstGeom>
        </p:spPr>
      </p:pic>
    </p:spTree>
    <p:extLst>
      <p:ext uri="{BB962C8B-B14F-4D97-AF65-F5344CB8AC3E}">
        <p14:creationId xmlns:p14="http://schemas.microsoft.com/office/powerpoint/2010/main" val="369908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1849"/>
        </a:solidFill>
        <a:effectLst/>
      </p:bgPr>
    </p:bg>
    <p:spTree>
      <p:nvGrpSpPr>
        <p:cNvPr id="1" name=""/>
        <p:cNvGrpSpPr/>
        <p:nvPr/>
      </p:nvGrpSpPr>
      <p:grpSpPr>
        <a:xfrm>
          <a:off x="0" y="0"/>
          <a:ext cx="0" cy="0"/>
          <a:chOff x="0" y="0"/>
          <a:chExt cx="0" cy="0"/>
        </a:xfrm>
      </p:grpSpPr>
      <p:sp>
        <p:nvSpPr>
          <p:cNvPr id="4" name="TextBox 4"/>
          <p:cNvSpPr txBox="1"/>
          <p:nvPr/>
        </p:nvSpPr>
        <p:spPr>
          <a:xfrm>
            <a:off x="77491" y="-55525"/>
            <a:ext cx="12114509" cy="1697947"/>
          </a:xfrm>
          <a:prstGeom prst="rect">
            <a:avLst/>
          </a:prstGeom>
        </p:spPr>
        <p:txBody>
          <a:bodyPr lIns="25400" tIns="25400" rIns="25400" bIns="25400" rtlCol="0" anchor="ctr"/>
          <a:lstStyle/>
          <a:p>
            <a:pPr algn="ctr">
              <a:lnSpc>
                <a:spcPts val="1329"/>
              </a:lnSpc>
            </a:pPr>
            <a:endParaRPr sz="1688"/>
          </a:p>
        </p:txBody>
      </p:sp>
      <p:sp>
        <p:nvSpPr>
          <p:cNvPr id="14" name="TextBox 13"/>
          <p:cNvSpPr txBox="1"/>
          <p:nvPr/>
        </p:nvSpPr>
        <p:spPr>
          <a:xfrm>
            <a:off x="1947618" y="655339"/>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Strategic Plan Goals</a:t>
            </a:r>
            <a:endParaRPr lang="en-US" err="1">
              <a:solidFill>
                <a:schemeClr val="bg1"/>
              </a:solidFill>
            </a:endParaRP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13" name="TextBox 12">
            <a:extLst>
              <a:ext uri="{FF2B5EF4-FFF2-40B4-BE49-F238E27FC236}">
                <a16:creationId xmlns:a16="http://schemas.microsoft.com/office/drawing/2014/main" id="{38C84201-AA97-7AD0-48F1-B56A84A8B400}"/>
              </a:ext>
            </a:extLst>
          </p:cNvPr>
          <p:cNvSpPr txBox="1"/>
          <p:nvPr/>
        </p:nvSpPr>
        <p:spPr>
          <a:xfrm>
            <a:off x="4717337" y="3667021"/>
            <a:ext cx="279716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00"/>
                </a:solidFill>
                <a:latin typeface="Aptos"/>
              </a:rPr>
              <a:t>Position all programs for </a:t>
            </a:r>
            <a:r>
              <a:rPr lang="en-US" sz="2000" b="1">
                <a:solidFill>
                  <a:srgbClr val="000000"/>
                </a:solidFill>
                <a:latin typeface="Aptos"/>
              </a:rPr>
              <a:t>retention, with girls transitioning through the girl journey.</a:t>
            </a:r>
            <a:r>
              <a:rPr lang="en-US" sz="2000">
                <a:solidFill>
                  <a:srgbClr val="000000"/>
                </a:solidFill>
                <a:latin typeface="Aptos"/>
              </a:rPr>
              <a:t> </a:t>
            </a:r>
            <a:endParaRPr lang="en-US" sz="2000" b="1">
              <a:solidFill>
                <a:srgbClr val="000000"/>
              </a:solidFill>
              <a:latin typeface="Aptos"/>
            </a:endParaRPr>
          </a:p>
        </p:txBody>
      </p:sp>
      <p:sp>
        <p:nvSpPr>
          <p:cNvPr id="18" name="TextBox 17">
            <a:extLst>
              <a:ext uri="{FF2B5EF4-FFF2-40B4-BE49-F238E27FC236}">
                <a16:creationId xmlns:a16="http://schemas.microsoft.com/office/drawing/2014/main" id="{60BB0041-CB61-6667-E10E-94793C949B9B}"/>
              </a:ext>
            </a:extLst>
          </p:cNvPr>
          <p:cNvSpPr txBox="1"/>
          <p:nvPr/>
        </p:nvSpPr>
        <p:spPr>
          <a:xfrm>
            <a:off x="458429" y="3670489"/>
            <a:ext cx="314403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00"/>
                </a:solidFill>
                <a:latin typeface="Aptos"/>
              </a:rPr>
              <a:t>Strengthen and grow </a:t>
            </a:r>
            <a:r>
              <a:rPr lang="en-US" sz="2000" b="1">
                <a:solidFill>
                  <a:srgbClr val="000000"/>
                </a:solidFill>
                <a:latin typeface="Aptos"/>
              </a:rPr>
              <a:t>sustained exposure programs </a:t>
            </a:r>
            <a:r>
              <a:rPr lang="en-US" sz="2000">
                <a:solidFill>
                  <a:srgbClr val="000000"/>
                </a:solidFill>
                <a:latin typeface="Aptos"/>
              </a:rPr>
              <a:t>for long-term connections and positive outcomes for girls. </a:t>
            </a:r>
            <a:endParaRPr lang="en-US">
              <a:solidFill>
                <a:srgbClr val="000000"/>
              </a:solidFill>
            </a:endParaRPr>
          </a:p>
        </p:txBody>
      </p:sp>
      <p:sp>
        <p:nvSpPr>
          <p:cNvPr id="26" name="TextBox 25">
            <a:extLst>
              <a:ext uri="{FF2B5EF4-FFF2-40B4-BE49-F238E27FC236}">
                <a16:creationId xmlns:a16="http://schemas.microsoft.com/office/drawing/2014/main" id="{4071A04D-C153-8750-7324-B7C9762B024C}"/>
              </a:ext>
            </a:extLst>
          </p:cNvPr>
          <p:cNvSpPr txBox="1"/>
          <p:nvPr/>
        </p:nvSpPr>
        <p:spPr>
          <a:xfrm>
            <a:off x="8972278" y="3667848"/>
            <a:ext cx="298070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0000"/>
                </a:solidFill>
                <a:latin typeface="Aptos"/>
                <a:ea typeface="+mn-lt"/>
                <a:cs typeface="+mn-lt"/>
              </a:rPr>
              <a:t>Reposition school partnerships and recruitment, </a:t>
            </a:r>
            <a:r>
              <a:rPr lang="en-US" sz="2000" b="1">
                <a:solidFill>
                  <a:srgbClr val="000000"/>
                </a:solidFill>
                <a:latin typeface="Aptos"/>
                <a:ea typeface="+mn-lt"/>
                <a:cs typeface="+mn-lt"/>
              </a:rPr>
              <a:t>remaining responsive to Denver community needs.</a:t>
            </a:r>
            <a:r>
              <a:rPr lang="en-US" sz="2000">
                <a:solidFill>
                  <a:srgbClr val="000000"/>
                </a:solidFill>
                <a:latin typeface="Aptos"/>
                <a:ea typeface="+mn-lt"/>
                <a:cs typeface="+mn-lt"/>
              </a:rPr>
              <a:t> </a:t>
            </a:r>
          </a:p>
        </p:txBody>
      </p:sp>
      <p:pic>
        <p:nvPicPr>
          <p:cNvPr id="27" name="Graphic 26" descr="Excellent outline">
            <a:extLst>
              <a:ext uri="{FF2B5EF4-FFF2-40B4-BE49-F238E27FC236}">
                <a16:creationId xmlns:a16="http://schemas.microsoft.com/office/drawing/2014/main" id="{04B6C281-261A-B935-B8FE-BFE85C1FC4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2322" y="1494484"/>
            <a:ext cx="1509516" cy="1411971"/>
          </a:xfrm>
          <a:prstGeom prst="rect">
            <a:avLst/>
          </a:prstGeom>
        </p:spPr>
      </p:pic>
      <p:pic>
        <p:nvPicPr>
          <p:cNvPr id="28" name="Graphic 27" descr="Map with pin outline">
            <a:extLst>
              <a:ext uri="{FF2B5EF4-FFF2-40B4-BE49-F238E27FC236}">
                <a16:creationId xmlns:a16="http://schemas.microsoft.com/office/drawing/2014/main" id="{F7D27751-A0AE-9836-5809-F2A6B05AF3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4030" y="1550826"/>
            <a:ext cx="1304761" cy="1442346"/>
          </a:xfrm>
          <a:prstGeom prst="rect">
            <a:avLst/>
          </a:prstGeom>
        </p:spPr>
      </p:pic>
      <p:pic>
        <p:nvPicPr>
          <p:cNvPr id="29" name="Graphic 28" descr="Fork In Road outline">
            <a:extLst>
              <a:ext uri="{FF2B5EF4-FFF2-40B4-BE49-F238E27FC236}">
                <a16:creationId xmlns:a16="http://schemas.microsoft.com/office/drawing/2014/main" id="{C88D8DAF-071B-874F-3AE0-FF4FF4AB47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32753" y="1661429"/>
            <a:ext cx="1304761" cy="1327692"/>
          </a:xfrm>
          <a:prstGeom prst="rect">
            <a:avLst/>
          </a:prstGeom>
        </p:spPr>
      </p:pic>
      <p:sp>
        <p:nvSpPr>
          <p:cNvPr id="16" name="Rectangle: Rounded Corners 15">
            <a:extLst>
              <a:ext uri="{FF2B5EF4-FFF2-40B4-BE49-F238E27FC236}">
                <a16:creationId xmlns:a16="http://schemas.microsoft.com/office/drawing/2014/main" id="{94E01E91-0A49-A79A-BB5E-59BDD66D5473}"/>
              </a:ext>
            </a:extLst>
          </p:cNvPr>
          <p:cNvSpPr/>
          <p:nvPr/>
        </p:nvSpPr>
        <p:spPr>
          <a:xfrm>
            <a:off x="444350" y="3107065"/>
            <a:ext cx="2980706" cy="457200"/>
          </a:xfrm>
          <a:prstGeom prst="round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ptos" panose="020B0004020202020204" pitchFamily="34" charset="0"/>
              </a:rPr>
              <a:t>Strong and Stable</a:t>
            </a:r>
          </a:p>
        </p:txBody>
      </p:sp>
      <p:sp>
        <p:nvSpPr>
          <p:cNvPr id="17" name="Rectangle: Rounded Corners 16">
            <a:extLst>
              <a:ext uri="{FF2B5EF4-FFF2-40B4-BE49-F238E27FC236}">
                <a16:creationId xmlns:a16="http://schemas.microsoft.com/office/drawing/2014/main" id="{A66C1080-D160-0948-7B99-98E9AED0C869}"/>
              </a:ext>
            </a:extLst>
          </p:cNvPr>
          <p:cNvSpPr/>
          <p:nvPr/>
        </p:nvSpPr>
        <p:spPr>
          <a:xfrm>
            <a:off x="4605647" y="3101910"/>
            <a:ext cx="2980706" cy="457200"/>
          </a:xfrm>
          <a:prstGeom prst="round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ptos" panose="020B0004020202020204" pitchFamily="34" charset="0"/>
              </a:rPr>
              <a:t>Smart and Secure</a:t>
            </a:r>
          </a:p>
        </p:txBody>
      </p:sp>
      <p:sp>
        <p:nvSpPr>
          <p:cNvPr id="19" name="Rectangle: Rounded Corners 18">
            <a:extLst>
              <a:ext uri="{FF2B5EF4-FFF2-40B4-BE49-F238E27FC236}">
                <a16:creationId xmlns:a16="http://schemas.microsoft.com/office/drawing/2014/main" id="{F6171070-F7AC-E540-E07A-21256D47C591}"/>
              </a:ext>
            </a:extLst>
          </p:cNvPr>
          <p:cNvSpPr/>
          <p:nvPr/>
        </p:nvSpPr>
        <p:spPr>
          <a:xfrm>
            <a:off x="8616057" y="3101910"/>
            <a:ext cx="2980706" cy="457200"/>
          </a:xfrm>
          <a:prstGeom prst="roundRect">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ptos" panose="020B0004020202020204" pitchFamily="34" charset="0"/>
              </a:rPr>
              <a:t>Bold and Bright</a:t>
            </a:r>
          </a:p>
        </p:txBody>
      </p:sp>
      <p:pic>
        <p:nvPicPr>
          <p:cNvPr id="6" name="Picture 5" descr="A black background with white text&#10;&#10;Description automatically generated">
            <a:extLst>
              <a:ext uri="{FF2B5EF4-FFF2-40B4-BE49-F238E27FC236}">
                <a16:creationId xmlns:a16="http://schemas.microsoft.com/office/drawing/2014/main" id="{24B4DCDD-5EF6-0070-0187-D94476EBE62E}"/>
              </a:ext>
            </a:extLst>
          </p:cNvPr>
          <p:cNvPicPr>
            <a:picLocks noChangeAspect="1"/>
          </p:cNvPicPr>
          <p:nvPr/>
        </p:nvPicPr>
        <p:blipFill>
          <a:blip r:embed="rId9">
            <a:extLst>
              <a:ext uri="{28A0092B-C50C-407E-A947-70E740481C1C}">
                <a14:useLocalDpi xmlns:a14="http://schemas.microsoft.com/office/drawing/2010/main" val="0"/>
              </a:ext>
            </a:extLst>
          </a:blip>
          <a:srcRect l="31445" t="33642" r="31827" b="33804"/>
          <a:stretch/>
        </p:blipFill>
        <p:spPr>
          <a:xfrm>
            <a:off x="83129" y="26891"/>
            <a:ext cx="1447260" cy="1260764"/>
          </a:xfrm>
          <a:prstGeom prst="rect">
            <a:avLst/>
          </a:prstGeom>
        </p:spPr>
      </p:pic>
    </p:spTree>
    <p:extLst>
      <p:ext uri="{BB962C8B-B14F-4D97-AF65-F5344CB8AC3E}">
        <p14:creationId xmlns:p14="http://schemas.microsoft.com/office/powerpoint/2010/main" val="216185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glasses and a red shirt flexing her arm&#10;&#10;Description automatically generated">
            <a:extLst>
              <a:ext uri="{FF2B5EF4-FFF2-40B4-BE49-F238E27FC236}">
                <a16:creationId xmlns:a16="http://schemas.microsoft.com/office/drawing/2014/main" id="{5E26C9EA-3422-BB03-8563-E34A2FE711F4}"/>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1889" t="850" r="9663" b="-850"/>
          <a:stretch/>
        </p:blipFill>
        <p:spPr>
          <a:xfrm>
            <a:off x="0" y="-624869"/>
            <a:ext cx="12556133" cy="12229944"/>
          </a:xfrm>
          <a:prstGeom prst="rect">
            <a:avLst/>
          </a:prstGeom>
        </p:spPr>
      </p:pic>
      <p:sp>
        <p:nvSpPr>
          <p:cNvPr id="4" name="TextBox 4"/>
          <p:cNvSpPr txBox="1"/>
          <p:nvPr/>
        </p:nvSpPr>
        <p:spPr>
          <a:xfrm>
            <a:off x="598940" y="1679702"/>
            <a:ext cx="12192000" cy="1001185"/>
          </a:xfrm>
          <a:prstGeom prst="rect">
            <a:avLst/>
          </a:prstGeom>
        </p:spPr>
        <p:txBody>
          <a:bodyPr lIns="25400" tIns="25400" rIns="25400" bIns="25400" rtlCol="0" anchor="ctr"/>
          <a:lstStyle/>
          <a:p>
            <a:pPr algn="ctr">
              <a:lnSpc>
                <a:spcPts val="1329"/>
              </a:lnSpc>
            </a:pPr>
            <a:endParaRPr sz="1688"/>
          </a:p>
        </p:txBody>
      </p:sp>
      <p:sp>
        <p:nvSpPr>
          <p:cNvPr id="14" name="TextBox 13"/>
          <p:cNvSpPr txBox="1"/>
          <p:nvPr/>
        </p:nvSpPr>
        <p:spPr>
          <a:xfrm>
            <a:off x="2128432" y="655339"/>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Future Anticipated Outcomes</a:t>
            </a:r>
            <a:endParaRPr lang="en-US">
              <a:solidFill>
                <a:schemeClr val="bg1"/>
              </a:solidFill>
              <a:ea typeface="Calibri"/>
              <a:cs typeface="Calibri"/>
            </a:endParaRPr>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17" name="TextBox 16">
            <a:extLst>
              <a:ext uri="{FF2B5EF4-FFF2-40B4-BE49-F238E27FC236}">
                <a16:creationId xmlns:a16="http://schemas.microsoft.com/office/drawing/2014/main" id="{4CB6BA50-1528-7425-23EA-17614AC99AF6}"/>
              </a:ext>
            </a:extLst>
          </p:cNvPr>
          <p:cNvSpPr txBox="1"/>
          <p:nvPr/>
        </p:nvSpPr>
        <p:spPr>
          <a:xfrm>
            <a:off x="451111" y="3321278"/>
            <a:ext cx="339313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ptos"/>
              </a:rPr>
              <a:t>An increased number of school and community partners report GIMD has positive impact on their students</a:t>
            </a:r>
            <a:endParaRPr lang="en-US" sz="2000"/>
          </a:p>
        </p:txBody>
      </p:sp>
      <p:sp>
        <p:nvSpPr>
          <p:cNvPr id="22" name="TextBox 21">
            <a:extLst>
              <a:ext uri="{FF2B5EF4-FFF2-40B4-BE49-F238E27FC236}">
                <a16:creationId xmlns:a16="http://schemas.microsoft.com/office/drawing/2014/main" id="{AF371AA0-58F6-F459-5098-7A4A0B690E04}"/>
              </a:ext>
            </a:extLst>
          </p:cNvPr>
          <p:cNvSpPr txBox="1"/>
          <p:nvPr/>
        </p:nvSpPr>
        <p:spPr>
          <a:xfrm>
            <a:off x="4482226" y="3321278"/>
            <a:ext cx="339313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ptos"/>
              </a:rPr>
              <a:t>Of girls who continue on the GIMD journey report that GIMD has helped shape their future trajectory by providing tools for financial stability, positive mentorship, and leadership skills </a:t>
            </a:r>
            <a:endParaRPr lang="en-US" sz="2000"/>
          </a:p>
        </p:txBody>
      </p:sp>
      <p:sp>
        <p:nvSpPr>
          <p:cNvPr id="24" name="TextBox 23">
            <a:extLst>
              <a:ext uri="{FF2B5EF4-FFF2-40B4-BE49-F238E27FC236}">
                <a16:creationId xmlns:a16="http://schemas.microsoft.com/office/drawing/2014/main" id="{3759925A-9FAD-D5BA-0AF2-ADC32A70688E}"/>
              </a:ext>
            </a:extLst>
          </p:cNvPr>
          <p:cNvSpPr txBox="1"/>
          <p:nvPr/>
        </p:nvSpPr>
        <p:spPr>
          <a:xfrm>
            <a:off x="8825572" y="3405382"/>
            <a:ext cx="28373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ptos"/>
                <a:cs typeface="Arial"/>
              </a:rPr>
              <a:t>Of Alumni say GIMD had a positive impact on their upbringing</a:t>
            </a:r>
            <a:endParaRPr lang="en-US" sz="2000"/>
          </a:p>
        </p:txBody>
      </p:sp>
      <p:pic>
        <p:nvPicPr>
          <p:cNvPr id="31" name="Graphic 30" descr="Business Growth with solid fill">
            <a:extLst>
              <a:ext uri="{FF2B5EF4-FFF2-40B4-BE49-F238E27FC236}">
                <a16:creationId xmlns:a16="http://schemas.microsoft.com/office/drawing/2014/main" id="{171551D2-9D62-B216-278F-BEF1B2DDB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2563" y="2139366"/>
            <a:ext cx="1219819" cy="1207717"/>
          </a:xfrm>
          <a:prstGeom prst="rect">
            <a:avLst/>
          </a:prstGeom>
          <a:effectLst/>
        </p:spPr>
      </p:pic>
      <p:sp>
        <p:nvSpPr>
          <p:cNvPr id="32" name="TextBox 31">
            <a:extLst>
              <a:ext uri="{FF2B5EF4-FFF2-40B4-BE49-F238E27FC236}">
                <a16:creationId xmlns:a16="http://schemas.microsoft.com/office/drawing/2014/main" id="{7D8A45F1-4B90-C2DD-F3E4-47B5246A2677}"/>
              </a:ext>
            </a:extLst>
          </p:cNvPr>
          <p:cNvSpPr txBox="1"/>
          <p:nvPr/>
        </p:nvSpPr>
        <p:spPr>
          <a:xfrm>
            <a:off x="4851999" y="2305059"/>
            <a:ext cx="24772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ED1849"/>
                </a:solidFill>
                <a:effectLst/>
                <a:latin typeface="Aptos"/>
              </a:rPr>
              <a:t>100%</a:t>
            </a:r>
            <a:endParaRPr lang="en-US" sz="5400" b="1">
              <a:solidFill>
                <a:srgbClr val="ED1849"/>
              </a:solidFill>
              <a:effectLst/>
              <a:ea typeface="Calibri"/>
              <a:cs typeface="Calibri"/>
            </a:endParaRPr>
          </a:p>
        </p:txBody>
      </p:sp>
      <p:sp>
        <p:nvSpPr>
          <p:cNvPr id="34" name="TextBox 33">
            <a:extLst>
              <a:ext uri="{FF2B5EF4-FFF2-40B4-BE49-F238E27FC236}">
                <a16:creationId xmlns:a16="http://schemas.microsoft.com/office/drawing/2014/main" id="{6409E9C2-7CB6-CF67-67AE-0DA0BBC2DB8C}"/>
              </a:ext>
            </a:extLst>
          </p:cNvPr>
          <p:cNvSpPr txBox="1"/>
          <p:nvPr/>
        </p:nvSpPr>
        <p:spPr>
          <a:xfrm>
            <a:off x="8825572" y="2305059"/>
            <a:ext cx="28419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ED1849"/>
                </a:solidFill>
                <a:effectLst/>
                <a:latin typeface="Aptos"/>
              </a:rPr>
              <a:t>100%</a:t>
            </a:r>
            <a:endParaRPr lang="en-US" sz="5400" b="1">
              <a:solidFill>
                <a:srgbClr val="ED1849"/>
              </a:solidFill>
              <a:effectLst/>
              <a:ea typeface="Calibri"/>
              <a:cs typeface="Calibri"/>
            </a:endParaRPr>
          </a:p>
        </p:txBody>
      </p:sp>
      <p:sp>
        <p:nvSpPr>
          <p:cNvPr id="6" name="AutoShape 3" descr="jpg">
            <a:extLst>
              <a:ext uri="{FF2B5EF4-FFF2-40B4-BE49-F238E27FC236}">
                <a16:creationId xmlns:a16="http://schemas.microsoft.com/office/drawing/2014/main" id="{44D3D4B2-84AF-C71E-48E4-33D3DE5C7FB6}"/>
              </a:ext>
            </a:extLst>
          </p:cNvPr>
          <p:cNvSpPr>
            <a:spLocks noChangeAspect="1" noChangeArrowheads="1"/>
          </p:cNvSpPr>
          <p:nvPr/>
        </p:nvSpPr>
        <p:spPr bwMode="auto">
          <a:xfrm>
            <a:off x="7024452" y="106371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black background with white text&#10;&#10;Description automatically generated">
            <a:extLst>
              <a:ext uri="{FF2B5EF4-FFF2-40B4-BE49-F238E27FC236}">
                <a16:creationId xmlns:a16="http://schemas.microsoft.com/office/drawing/2014/main" id="{2D2CF48C-6D96-D710-C4D8-31F8F1F1A77E}"/>
              </a:ext>
            </a:extLst>
          </p:cNvPr>
          <p:cNvPicPr>
            <a:picLocks noChangeAspect="1"/>
          </p:cNvPicPr>
          <p:nvPr/>
        </p:nvPicPr>
        <p:blipFill>
          <a:blip r:embed="rId6">
            <a:extLst>
              <a:ext uri="{28A0092B-C50C-407E-A947-70E740481C1C}">
                <a14:useLocalDpi xmlns:a14="http://schemas.microsoft.com/office/drawing/2010/main" val="0"/>
              </a:ext>
            </a:extLst>
          </a:blip>
          <a:srcRect l="31445" t="33642" r="31827" b="33804"/>
          <a:stretch/>
        </p:blipFill>
        <p:spPr>
          <a:xfrm>
            <a:off x="83129" y="26891"/>
            <a:ext cx="1447260" cy="1260764"/>
          </a:xfrm>
          <a:prstGeom prst="rect">
            <a:avLst/>
          </a:prstGeom>
        </p:spPr>
      </p:pic>
    </p:spTree>
    <p:extLst>
      <p:ext uri="{BB962C8B-B14F-4D97-AF65-F5344CB8AC3E}">
        <p14:creationId xmlns:p14="http://schemas.microsoft.com/office/powerpoint/2010/main" val="1162419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Picture 3" descr="A group of girls standing on steps&#10;&#10;Description automatically generated">
            <a:extLst>
              <a:ext uri="{FF2B5EF4-FFF2-40B4-BE49-F238E27FC236}">
                <a16:creationId xmlns:a16="http://schemas.microsoft.com/office/drawing/2014/main" id="{D9760768-B5C1-683F-7B32-BDC7FD4996AE}"/>
              </a:ext>
            </a:extLst>
          </p:cNvPr>
          <p:cNvPicPr>
            <a:picLocks noChangeAspect="1"/>
          </p:cNvPicPr>
          <p:nvPr/>
        </p:nvPicPr>
        <p:blipFill>
          <a:blip r:embed="rId3">
            <a:alphaModFix amt="59000"/>
            <a:extLst>
              <a:ext uri="{28A0092B-C50C-407E-A947-70E740481C1C}">
                <a14:useLocalDpi xmlns:a14="http://schemas.microsoft.com/office/drawing/2010/main" val="0"/>
              </a:ext>
            </a:extLst>
          </a:blip>
          <a:srcRect l="869" r="-1" b="-1"/>
          <a:stretch/>
        </p:blipFill>
        <p:spPr>
          <a:xfrm>
            <a:off x="20" y="-7624"/>
            <a:ext cx="12191981" cy="6887365"/>
          </a:xfrm>
          <a:prstGeom prst="rect">
            <a:avLst/>
          </a:prstGeom>
        </p:spPr>
      </p:pic>
      <p:sp>
        <p:nvSpPr>
          <p:cNvPr id="2" name="Slide Number Placeholder 1">
            <a:extLst>
              <a:ext uri="{FF2B5EF4-FFF2-40B4-BE49-F238E27FC236}">
                <a16:creationId xmlns:a16="http://schemas.microsoft.com/office/drawing/2014/main" id="{BC994FF4-2C61-ED8B-7DB8-5770A75BF052}"/>
              </a:ext>
            </a:extLst>
          </p:cNvPr>
          <p:cNvSpPr>
            <a:spLocks noGrp="1"/>
          </p:cNvSpPr>
          <p:nvPr>
            <p:ph type="sldNum" sz="quarter" idx="12"/>
          </p:nvPr>
        </p:nvSpPr>
        <p:spPr>
          <a:xfrm>
            <a:off x="8610600" y="6356350"/>
            <a:ext cx="2743200" cy="365125"/>
          </a:xfrm>
        </p:spPr>
        <p:txBody>
          <a:bodyPr>
            <a:normAutofit/>
          </a:bodyPr>
          <a:lstStyle/>
          <a:p>
            <a:pPr>
              <a:spcAft>
                <a:spcPts val="600"/>
              </a:spcAft>
            </a:pPr>
            <a:fld id="{B6F15528-21DE-4FAA-801E-634DDDAF4B2B}" type="slidenum">
              <a:rPr lang="en-US">
                <a:solidFill>
                  <a:srgbClr val="FFFFFF"/>
                </a:solidFill>
              </a:rPr>
              <a:pPr>
                <a:spcAft>
                  <a:spcPts val="600"/>
                </a:spcAft>
              </a:pPr>
              <a:t>8</a:t>
            </a:fld>
            <a:endParaRPr lang="en-US">
              <a:solidFill>
                <a:srgbClr val="FFFFFF"/>
              </a:solidFill>
            </a:endParaRPr>
          </a:p>
        </p:txBody>
      </p:sp>
      <p:sp>
        <p:nvSpPr>
          <p:cNvPr id="5" name="TextBox 4">
            <a:extLst>
              <a:ext uri="{FF2B5EF4-FFF2-40B4-BE49-F238E27FC236}">
                <a16:creationId xmlns:a16="http://schemas.microsoft.com/office/drawing/2014/main" id="{E7D4DAF9-36FF-730D-A25F-D299012364C7}"/>
              </a:ext>
            </a:extLst>
          </p:cNvPr>
          <p:cNvSpPr txBox="1"/>
          <p:nvPr/>
        </p:nvSpPr>
        <p:spPr>
          <a:xfrm>
            <a:off x="7084222" y="5917868"/>
            <a:ext cx="5454731" cy="584775"/>
          </a:xfrm>
          <a:prstGeom prst="rect">
            <a:avLst/>
          </a:prstGeom>
          <a:noFill/>
        </p:spPr>
        <p:txBody>
          <a:bodyPr wrap="square" rtlCol="0">
            <a:spAutoFit/>
          </a:bodyPr>
          <a:lstStyle/>
          <a:p>
            <a:r>
              <a:rPr lang="en-US" sz="3200" b="1">
                <a:solidFill>
                  <a:schemeClr val="bg1"/>
                </a:solidFill>
                <a:latin typeface="Aptos" panose="020B0004020202020204" pitchFamily="34" charset="0"/>
              </a:rPr>
              <a:t>Implementation Process</a:t>
            </a:r>
          </a:p>
        </p:txBody>
      </p:sp>
      <p:pic>
        <p:nvPicPr>
          <p:cNvPr id="6" name="Picture 5" descr="A black background with white text&#10;&#10;Description automatically generated">
            <a:extLst>
              <a:ext uri="{FF2B5EF4-FFF2-40B4-BE49-F238E27FC236}">
                <a16:creationId xmlns:a16="http://schemas.microsoft.com/office/drawing/2014/main" id="{E6B28685-AB78-D574-93FF-4F6FE7F72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766" y="4861021"/>
            <a:ext cx="2760023" cy="2760023"/>
          </a:xfrm>
          <a:prstGeom prst="rect">
            <a:avLst/>
          </a:prstGeom>
        </p:spPr>
      </p:pic>
    </p:spTree>
    <p:extLst>
      <p:ext uri="{BB962C8B-B14F-4D97-AF65-F5344CB8AC3E}">
        <p14:creationId xmlns:p14="http://schemas.microsoft.com/office/powerpoint/2010/main" val="265046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4">
            <a:extLst>
              <a:ext uri="{FF2B5EF4-FFF2-40B4-BE49-F238E27FC236}">
                <a16:creationId xmlns:a16="http://schemas.microsoft.com/office/drawing/2014/main" id="{F7F645BC-A40A-CC50-3F52-44F882BFB4AA}"/>
              </a:ext>
            </a:extLst>
          </p:cNvPr>
          <p:cNvSpPr/>
          <p:nvPr/>
        </p:nvSpPr>
        <p:spPr>
          <a:xfrm>
            <a:off x="3614380" y="2221766"/>
            <a:ext cx="5037757" cy="4586265"/>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920526"/>
          </a:solidFill>
        </p:spPr>
        <p:txBody>
          <a:bodyPr lIns="91440" tIns="45720" rIns="91440" bIns="45720" anchor="t"/>
          <a:lstStyle/>
          <a:p>
            <a:pPr algn="ctr"/>
            <a:endParaRPr lang="en-US" sz="1600">
              <a:latin typeface="Aptos"/>
              <a:cs typeface="Calibri"/>
            </a:endParaRPr>
          </a:p>
          <a:p>
            <a:pPr algn="ctr"/>
            <a:r>
              <a:rPr lang="en-US" sz="1600">
                <a:latin typeface="Aptos"/>
                <a:cs typeface="Calibri"/>
              </a:rPr>
              <a:t>Healthy Sexuality</a:t>
            </a:r>
          </a:p>
          <a:p>
            <a:pPr algn="ctr"/>
            <a:r>
              <a:rPr lang="en-US" sz="1600">
                <a:latin typeface="Aptos"/>
                <a:cs typeface="Calibri"/>
              </a:rPr>
              <a:t>10th – 12th grade</a:t>
            </a:r>
          </a:p>
        </p:txBody>
      </p:sp>
      <p:sp>
        <p:nvSpPr>
          <p:cNvPr id="20" name="Freeform 4">
            <a:extLst>
              <a:ext uri="{FF2B5EF4-FFF2-40B4-BE49-F238E27FC236}">
                <a16:creationId xmlns:a16="http://schemas.microsoft.com/office/drawing/2014/main" id="{A4BD4326-F88B-0862-72FB-A4A2EA0E9DED}"/>
              </a:ext>
            </a:extLst>
          </p:cNvPr>
          <p:cNvSpPr/>
          <p:nvPr/>
        </p:nvSpPr>
        <p:spPr>
          <a:xfrm>
            <a:off x="2923259" y="664838"/>
            <a:ext cx="6245912" cy="620142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9C33"/>
          </a:solidFill>
        </p:spPr>
        <p:txBody>
          <a:bodyPr lIns="91440" tIns="45720" rIns="91440" bIns="45720" anchor="t"/>
          <a:lstStyle/>
          <a:p>
            <a:pPr algn="ctr"/>
            <a:endParaRPr lang="en-US">
              <a:latin typeface="Aptos"/>
              <a:cs typeface="Calibri"/>
            </a:endParaRPr>
          </a:p>
          <a:p>
            <a:pPr algn="ctr"/>
            <a:r>
              <a:rPr lang="en-US" sz="1600">
                <a:latin typeface="Aptos"/>
                <a:cs typeface="Calibri"/>
              </a:rPr>
              <a:t>Alumni 22 +</a:t>
            </a:r>
            <a:endParaRPr lang="en-US" sz="1600">
              <a:latin typeface="Calibri"/>
              <a:cs typeface="Calibri"/>
            </a:endParaRPr>
          </a:p>
        </p:txBody>
      </p:sp>
      <p:sp>
        <p:nvSpPr>
          <p:cNvPr id="25" name="Freeform 4">
            <a:extLst>
              <a:ext uri="{FF2B5EF4-FFF2-40B4-BE49-F238E27FC236}">
                <a16:creationId xmlns:a16="http://schemas.microsoft.com/office/drawing/2014/main" id="{59F4F1E6-480F-A263-25A7-0A7B7857F6CE}"/>
              </a:ext>
            </a:extLst>
          </p:cNvPr>
          <p:cNvSpPr/>
          <p:nvPr/>
        </p:nvSpPr>
        <p:spPr>
          <a:xfrm>
            <a:off x="3545108" y="1376639"/>
            <a:ext cx="5134739" cy="526513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9C33"/>
          </a:solidFill>
        </p:spPr>
        <p:txBody>
          <a:bodyPr lIns="91440" tIns="45720" rIns="91440" bIns="45720" anchor="t"/>
          <a:lstStyle/>
          <a:p>
            <a:pPr algn="ctr"/>
            <a:endParaRPr lang="en-US" sz="1600">
              <a:latin typeface="Aptos"/>
              <a:cs typeface="Calibri"/>
            </a:endParaRPr>
          </a:p>
          <a:p>
            <a:pPr algn="ctr"/>
            <a:r>
              <a:rPr lang="en-US" sz="1600">
                <a:latin typeface="Aptos"/>
                <a:cs typeface="Calibri"/>
              </a:rPr>
              <a:t>College Success</a:t>
            </a:r>
            <a:endParaRPr lang="en-US" sz="1600">
              <a:latin typeface="Aptos"/>
            </a:endParaRPr>
          </a:p>
          <a:p>
            <a:pPr algn="ctr"/>
            <a:r>
              <a:rPr lang="en-US" sz="1600">
                <a:latin typeface="Aptos"/>
                <a:cs typeface="Calibri"/>
              </a:rPr>
              <a:t>10th – 12th grad</a:t>
            </a:r>
            <a:r>
              <a:rPr lang="en-US">
                <a:latin typeface="Aptos"/>
                <a:cs typeface="Calibri"/>
              </a:rPr>
              <a:t>e</a:t>
            </a:r>
          </a:p>
        </p:txBody>
      </p:sp>
      <p:sp>
        <p:nvSpPr>
          <p:cNvPr id="17" name="Freeform 7">
            <a:extLst>
              <a:ext uri="{FF2B5EF4-FFF2-40B4-BE49-F238E27FC236}">
                <a16:creationId xmlns:a16="http://schemas.microsoft.com/office/drawing/2014/main" id="{7D65A49D-8E1C-B856-8DC1-1318F3CB90AB}"/>
              </a:ext>
            </a:extLst>
          </p:cNvPr>
          <p:cNvSpPr/>
          <p:nvPr/>
        </p:nvSpPr>
        <p:spPr>
          <a:xfrm>
            <a:off x="4027470" y="3113638"/>
            <a:ext cx="4242752" cy="3770321"/>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9FB7"/>
          </a:solidFill>
        </p:spPr>
        <p:txBody>
          <a:bodyPr lIns="91440" tIns="45720" rIns="91440" bIns="45720" anchor="t"/>
          <a:lstStyle/>
          <a:p>
            <a:pPr algn="ctr"/>
            <a:endParaRPr lang="en-US">
              <a:latin typeface="Aptos"/>
              <a:cs typeface="Calibri"/>
            </a:endParaRPr>
          </a:p>
          <a:p>
            <a:pPr algn="ctr"/>
            <a:r>
              <a:rPr lang="en-US">
                <a:latin typeface="Aptos"/>
                <a:cs typeface="Calibri"/>
              </a:rPr>
              <a:t>Career Exploration</a:t>
            </a:r>
            <a:r>
              <a:rPr lang="en-US">
                <a:cs typeface="Calibri"/>
              </a:rPr>
              <a:t> </a:t>
            </a:r>
          </a:p>
          <a:p>
            <a:pPr algn="ctr"/>
            <a:r>
              <a:rPr lang="en-US">
                <a:latin typeface="Aptos"/>
                <a:cs typeface="Calibri"/>
              </a:rPr>
              <a:t>8th – Post secondary</a:t>
            </a:r>
          </a:p>
        </p:txBody>
      </p:sp>
      <p:grpSp>
        <p:nvGrpSpPr>
          <p:cNvPr id="2" name="Group 2"/>
          <p:cNvGrpSpPr/>
          <p:nvPr/>
        </p:nvGrpSpPr>
        <p:grpSpPr>
          <a:xfrm>
            <a:off x="0" y="-189493"/>
            <a:ext cx="12192000" cy="918414"/>
            <a:chOff x="0" y="0"/>
            <a:chExt cx="4816593" cy="508323"/>
          </a:xfrm>
        </p:grpSpPr>
        <p:sp>
          <p:nvSpPr>
            <p:cNvPr id="3" name="Freeform 3"/>
            <p:cNvSpPr/>
            <p:nvPr/>
          </p:nvSpPr>
          <p:spPr>
            <a:xfrm>
              <a:off x="0" y="0"/>
              <a:ext cx="4816592" cy="508323"/>
            </a:xfrm>
            <a:custGeom>
              <a:avLst/>
              <a:gdLst/>
              <a:ahLst/>
              <a:cxnLst/>
              <a:rect l="l" t="t" r="r" b="b"/>
              <a:pathLst>
                <a:path w="4816592" h="508323">
                  <a:moveTo>
                    <a:pt x="0" y="0"/>
                  </a:moveTo>
                  <a:lnTo>
                    <a:pt x="4816592" y="0"/>
                  </a:lnTo>
                  <a:lnTo>
                    <a:pt x="4816592" y="508323"/>
                  </a:lnTo>
                  <a:lnTo>
                    <a:pt x="0" y="508323"/>
                  </a:lnTo>
                  <a:close/>
                </a:path>
              </a:pathLst>
            </a:custGeom>
            <a:solidFill>
              <a:srgbClr val="ED1849"/>
            </a:solidFill>
          </p:spPr>
          <p:txBody>
            <a:bodyPr/>
            <a:lstStyle/>
            <a:p>
              <a:endParaRPr lang="en-US" sz="1688"/>
            </a:p>
          </p:txBody>
        </p:sp>
        <p:sp>
          <p:nvSpPr>
            <p:cNvPr id="4" name="TextBox 4"/>
            <p:cNvSpPr txBox="1"/>
            <p:nvPr/>
          </p:nvSpPr>
          <p:spPr>
            <a:xfrm>
              <a:off x="0" y="-19050"/>
              <a:ext cx="4816593" cy="527373"/>
            </a:xfrm>
            <a:prstGeom prst="rect">
              <a:avLst/>
            </a:prstGeom>
          </p:spPr>
          <p:txBody>
            <a:bodyPr lIns="25400" tIns="25400" rIns="25400" bIns="25400" rtlCol="0" anchor="ctr"/>
            <a:lstStyle/>
            <a:p>
              <a:pPr algn="ctr">
                <a:lnSpc>
                  <a:spcPts val="1329"/>
                </a:lnSpc>
              </a:pPr>
              <a:endParaRPr sz="1688"/>
            </a:p>
          </p:txBody>
        </p:sp>
      </p:grpSp>
      <p:sp>
        <p:nvSpPr>
          <p:cNvPr id="14" name="TextBox 13"/>
          <p:cNvSpPr txBox="1"/>
          <p:nvPr/>
        </p:nvSpPr>
        <p:spPr>
          <a:xfrm>
            <a:off x="1887078" y="101920"/>
            <a:ext cx="8311846" cy="553998"/>
          </a:xfrm>
          <a:prstGeom prst="rect">
            <a:avLst/>
          </a:prstGeom>
          <a:noFill/>
        </p:spPr>
        <p:txBody>
          <a:bodyPr wrap="square" lIns="91440" tIns="45720" rIns="91440" bIns="45720" rtlCol="0" anchor="t">
            <a:spAutoFit/>
          </a:bodyPr>
          <a:lstStyle/>
          <a:p>
            <a:pPr algn="ctr"/>
            <a:r>
              <a:rPr lang="en-US" sz="3000" b="1">
                <a:solidFill>
                  <a:schemeClr val="bg1"/>
                </a:solidFill>
                <a:latin typeface="Aptos"/>
              </a:rPr>
              <a:t>Growth Plan &amp; Geographic Reach</a:t>
            </a:r>
            <a:endParaRPr lang="en-US">
              <a:solidFill>
                <a:schemeClr val="bg1"/>
              </a:solidFill>
            </a:endParaRPr>
          </a:p>
        </p:txBody>
      </p:sp>
      <p:sp>
        <p:nvSpPr>
          <p:cNvPr id="19" name="Freeform 4">
            <a:extLst>
              <a:ext uri="{FF2B5EF4-FFF2-40B4-BE49-F238E27FC236}">
                <a16:creationId xmlns:a16="http://schemas.microsoft.com/office/drawing/2014/main" id="{B9C041F6-5CBE-213D-BC1C-06B893074FA3}"/>
              </a:ext>
            </a:extLst>
          </p:cNvPr>
          <p:cNvSpPr/>
          <p:nvPr/>
        </p:nvSpPr>
        <p:spPr>
          <a:xfrm>
            <a:off x="4495752" y="3953582"/>
            <a:ext cx="3205179" cy="285100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9C33"/>
          </a:solidFill>
        </p:spPr>
        <p:txBody>
          <a:bodyPr lIns="91440" tIns="45720" rIns="91440" bIns="45720" anchor="t"/>
          <a:lstStyle/>
          <a:p>
            <a:endParaRPr lang="en-US" sz="1800"/>
          </a:p>
          <a:p>
            <a:pPr algn="ctr"/>
            <a:r>
              <a:rPr lang="en-US" sz="1600">
                <a:latin typeface="Aptos"/>
                <a:cs typeface="Calibri"/>
              </a:rPr>
              <a:t>Girl Groups</a:t>
            </a:r>
            <a:endParaRPr lang="en-US">
              <a:cs typeface="Calibri"/>
            </a:endParaRPr>
          </a:p>
          <a:p>
            <a:pPr algn="ctr"/>
            <a:r>
              <a:rPr lang="en-US">
                <a:cs typeface="Calibri"/>
              </a:rPr>
              <a:t>5th - 8th</a:t>
            </a:r>
          </a:p>
          <a:p>
            <a:endParaRPr lang="en-US" sz="1800"/>
          </a:p>
          <a:p>
            <a:endParaRPr lang="en-US"/>
          </a:p>
        </p:txBody>
      </p:sp>
      <p:sp>
        <p:nvSpPr>
          <p:cNvPr id="23" name="Slide Number Placeholder 22">
            <a:extLst>
              <a:ext uri="{FF2B5EF4-FFF2-40B4-BE49-F238E27FC236}">
                <a16:creationId xmlns:a16="http://schemas.microsoft.com/office/drawing/2014/main" id="{59180036-9BE5-84C6-5726-2CBFF4B5AB6E}"/>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1" name="TextBox 30">
            <a:extLst>
              <a:ext uri="{FF2B5EF4-FFF2-40B4-BE49-F238E27FC236}">
                <a16:creationId xmlns:a16="http://schemas.microsoft.com/office/drawing/2014/main" id="{BD8B648F-3DB8-F1BF-3F9B-B5B775E8B834}"/>
              </a:ext>
            </a:extLst>
          </p:cNvPr>
          <p:cNvSpPr txBox="1"/>
          <p:nvPr/>
        </p:nvSpPr>
        <p:spPr>
          <a:xfrm>
            <a:off x="344977" y="5002072"/>
            <a:ext cx="2265029" cy="1200329"/>
          </a:xfrm>
          <a:prstGeom prst="rect">
            <a:avLst/>
          </a:prstGeom>
          <a:solidFill>
            <a:srgbClr val="009FB7"/>
          </a:solidFill>
          <a:ln>
            <a:noFill/>
          </a:ln>
        </p:spPr>
        <p:txBody>
          <a:bodyPr wrap="square" lIns="91440" tIns="45720" rIns="91440" bIns="45720" rtlCol="0" anchor="t">
            <a:spAutoFit/>
          </a:bodyPr>
          <a:lstStyle/>
          <a:p>
            <a:r>
              <a:rPr lang="en-US" sz="1200" b="1">
                <a:solidFill>
                  <a:srgbClr val="FFFFFF"/>
                </a:solidFill>
                <a:latin typeface="Aptos"/>
              </a:rPr>
              <a:t>After School &amp; Summer</a:t>
            </a:r>
          </a:p>
          <a:p>
            <a:r>
              <a:rPr lang="en-US" sz="1200">
                <a:solidFill>
                  <a:srgbClr val="FFFFFF"/>
                </a:solidFill>
                <a:latin typeface="Aptos"/>
              </a:rPr>
              <a:t>Girls: 1</a:t>
            </a:r>
            <a:r>
              <a:rPr lang="en-US" sz="1200" baseline="30000">
                <a:solidFill>
                  <a:srgbClr val="FFFFFF"/>
                </a:solidFill>
                <a:latin typeface="Aptos"/>
              </a:rPr>
              <a:t>st</a:t>
            </a:r>
            <a:r>
              <a:rPr lang="en-US" sz="1200">
                <a:solidFill>
                  <a:srgbClr val="FFFFFF"/>
                </a:solidFill>
                <a:latin typeface="Aptos"/>
              </a:rPr>
              <a:t> – 8</a:t>
            </a:r>
            <a:r>
              <a:rPr lang="en-US" sz="1200" baseline="30000">
                <a:solidFill>
                  <a:srgbClr val="FFFFFF"/>
                </a:solidFill>
                <a:latin typeface="Aptos"/>
              </a:rPr>
              <a:t>th</a:t>
            </a:r>
            <a:endParaRPr lang="en-US" sz="1200">
              <a:solidFill>
                <a:srgbClr val="FFFFFF"/>
              </a:solidFill>
              <a:latin typeface="Aptos"/>
            </a:endParaRPr>
          </a:p>
          <a:p>
            <a:r>
              <a:rPr lang="en-US" sz="1200">
                <a:solidFill>
                  <a:srgbClr val="FFFFFF"/>
                </a:solidFill>
                <a:latin typeface="Aptos"/>
              </a:rPr>
              <a:t>Priority Neighborhoods: Valverde, West Colfax, Sun Valley, Sheridan, (DPS)</a:t>
            </a:r>
          </a:p>
          <a:p>
            <a:r>
              <a:rPr lang="en-US" sz="1200">
                <a:solidFill>
                  <a:srgbClr val="FFFFFF"/>
                </a:solidFill>
                <a:latin typeface="Aptos"/>
              </a:rPr>
              <a:t>Location: Campus and schools</a:t>
            </a:r>
          </a:p>
        </p:txBody>
      </p:sp>
      <p:sp>
        <p:nvSpPr>
          <p:cNvPr id="32" name="TextBox 31">
            <a:extLst>
              <a:ext uri="{FF2B5EF4-FFF2-40B4-BE49-F238E27FC236}">
                <a16:creationId xmlns:a16="http://schemas.microsoft.com/office/drawing/2014/main" id="{48A0BB08-8671-47C6-27A9-6585E4133A54}"/>
              </a:ext>
            </a:extLst>
          </p:cNvPr>
          <p:cNvSpPr txBox="1"/>
          <p:nvPr/>
        </p:nvSpPr>
        <p:spPr>
          <a:xfrm>
            <a:off x="391285" y="1710052"/>
            <a:ext cx="2155594" cy="1384995"/>
          </a:xfrm>
          <a:prstGeom prst="rect">
            <a:avLst/>
          </a:prstGeom>
          <a:solidFill>
            <a:srgbClr val="009FB7"/>
          </a:solidFill>
          <a:ln>
            <a:noFill/>
          </a:ln>
        </p:spPr>
        <p:txBody>
          <a:bodyPr wrap="square" lIns="91440" tIns="45720" rIns="91440" bIns="45720" rtlCol="0" anchor="t">
            <a:spAutoFit/>
          </a:bodyPr>
          <a:lstStyle/>
          <a:p>
            <a:r>
              <a:rPr lang="en-US" sz="1200" b="1">
                <a:solidFill>
                  <a:srgbClr val="FFFFFF"/>
                </a:solidFill>
                <a:latin typeface="Aptos"/>
              </a:rPr>
              <a:t>Career Exploration</a:t>
            </a:r>
          </a:p>
          <a:p>
            <a:r>
              <a:rPr lang="en-US" sz="1200">
                <a:solidFill>
                  <a:srgbClr val="FFFFFF"/>
                </a:solidFill>
                <a:latin typeface="Aptos"/>
              </a:rPr>
              <a:t>Girls: 8</a:t>
            </a:r>
            <a:r>
              <a:rPr lang="en-US" sz="1200" baseline="30000">
                <a:solidFill>
                  <a:srgbClr val="FFFFFF"/>
                </a:solidFill>
                <a:latin typeface="Aptos"/>
              </a:rPr>
              <a:t>th</a:t>
            </a:r>
            <a:r>
              <a:rPr lang="en-US" sz="1200">
                <a:solidFill>
                  <a:srgbClr val="FFFFFF"/>
                </a:solidFill>
                <a:latin typeface="Aptos"/>
              </a:rPr>
              <a:t> – 11</a:t>
            </a:r>
            <a:r>
              <a:rPr lang="en-US" sz="1200" baseline="30000">
                <a:solidFill>
                  <a:srgbClr val="FFFFFF"/>
                </a:solidFill>
                <a:latin typeface="Aptos"/>
              </a:rPr>
              <a:t>th</a:t>
            </a:r>
            <a:r>
              <a:rPr lang="en-US" sz="1200">
                <a:solidFill>
                  <a:srgbClr val="FFFFFF"/>
                </a:solidFill>
                <a:latin typeface="Aptos"/>
              </a:rPr>
              <a:t> grade</a:t>
            </a:r>
          </a:p>
          <a:p>
            <a:r>
              <a:rPr lang="en-US" sz="1200">
                <a:solidFill>
                  <a:srgbClr val="FFFFFF"/>
                </a:solidFill>
                <a:latin typeface="Aptos"/>
              </a:rPr>
              <a:t>Priority Neighborhoods: Valverde, West Colfax, Sun Valley, Sheridan, DPS, West Jeffco, Adams 12, Aurora</a:t>
            </a:r>
          </a:p>
          <a:p>
            <a:r>
              <a:rPr lang="en-US" sz="1200">
                <a:solidFill>
                  <a:srgbClr val="FFFFFF"/>
                </a:solidFill>
                <a:latin typeface="Aptos"/>
              </a:rPr>
              <a:t>Location: Campus</a:t>
            </a:r>
          </a:p>
        </p:txBody>
      </p:sp>
      <p:sp>
        <p:nvSpPr>
          <p:cNvPr id="33" name="TextBox 32">
            <a:extLst>
              <a:ext uri="{FF2B5EF4-FFF2-40B4-BE49-F238E27FC236}">
                <a16:creationId xmlns:a16="http://schemas.microsoft.com/office/drawing/2014/main" id="{1C424A39-F49C-A0EE-BFA7-48FAE41AD81E}"/>
              </a:ext>
            </a:extLst>
          </p:cNvPr>
          <p:cNvSpPr txBox="1"/>
          <p:nvPr/>
        </p:nvSpPr>
        <p:spPr>
          <a:xfrm>
            <a:off x="9526601" y="4210720"/>
            <a:ext cx="2155594" cy="1569660"/>
          </a:xfrm>
          <a:prstGeom prst="rect">
            <a:avLst/>
          </a:prstGeom>
          <a:solidFill>
            <a:srgbClr val="FF9C33"/>
          </a:solidFill>
          <a:ln>
            <a:noFill/>
          </a:ln>
        </p:spPr>
        <p:txBody>
          <a:bodyPr wrap="square" lIns="91440" tIns="45720" rIns="91440" bIns="45720" rtlCol="0" anchor="t">
            <a:spAutoFit/>
          </a:bodyPr>
          <a:lstStyle/>
          <a:p>
            <a:r>
              <a:rPr lang="en-US" sz="1200" b="1">
                <a:solidFill>
                  <a:srgbClr val="FFFFFF"/>
                </a:solidFill>
                <a:latin typeface="Aptos"/>
              </a:rPr>
              <a:t>College Prep</a:t>
            </a:r>
          </a:p>
          <a:p>
            <a:r>
              <a:rPr lang="en-US" sz="1200">
                <a:solidFill>
                  <a:srgbClr val="FFFFFF"/>
                </a:solidFill>
                <a:latin typeface="Aptos"/>
              </a:rPr>
              <a:t>Girls: 12</a:t>
            </a:r>
            <a:r>
              <a:rPr lang="en-US" sz="1200" baseline="30000">
                <a:solidFill>
                  <a:srgbClr val="FFFFFF"/>
                </a:solidFill>
                <a:latin typeface="Aptos"/>
              </a:rPr>
              <a:t>th</a:t>
            </a:r>
            <a:r>
              <a:rPr lang="en-US" sz="1200">
                <a:solidFill>
                  <a:srgbClr val="FFFFFF"/>
                </a:solidFill>
                <a:latin typeface="Aptos"/>
              </a:rPr>
              <a:t> grade</a:t>
            </a:r>
          </a:p>
          <a:p>
            <a:r>
              <a:rPr lang="en-US" sz="1200">
                <a:solidFill>
                  <a:srgbClr val="FFFFFF"/>
                </a:solidFill>
                <a:latin typeface="Aptos"/>
              </a:rPr>
              <a:t>Priority Neighborhoods: Valverde, West Colfax, Sun Valley, Sheridan, DPS, West Jeffco, Adams 12, Aurora, Arapahoe, Metro Area</a:t>
            </a:r>
          </a:p>
          <a:p>
            <a:r>
              <a:rPr lang="en-US" sz="1200">
                <a:solidFill>
                  <a:srgbClr val="FFFFFF"/>
                </a:solidFill>
                <a:latin typeface="Aptos"/>
              </a:rPr>
              <a:t>Location: Campus</a:t>
            </a:r>
          </a:p>
        </p:txBody>
      </p:sp>
      <p:sp>
        <p:nvSpPr>
          <p:cNvPr id="36" name="TextBox 35">
            <a:extLst>
              <a:ext uri="{FF2B5EF4-FFF2-40B4-BE49-F238E27FC236}">
                <a16:creationId xmlns:a16="http://schemas.microsoft.com/office/drawing/2014/main" id="{672DB360-F703-39CB-152A-E2CE52514C6A}"/>
              </a:ext>
            </a:extLst>
          </p:cNvPr>
          <p:cNvSpPr txBox="1"/>
          <p:nvPr/>
        </p:nvSpPr>
        <p:spPr>
          <a:xfrm>
            <a:off x="9527584" y="1706818"/>
            <a:ext cx="2155594" cy="1015663"/>
          </a:xfrm>
          <a:prstGeom prst="rect">
            <a:avLst/>
          </a:prstGeom>
          <a:solidFill>
            <a:srgbClr val="FF9C33"/>
          </a:solidFill>
          <a:ln>
            <a:solidFill>
              <a:srgbClr val="00B0F0"/>
            </a:solidFill>
          </a:ln>
        </p:spPr>
        <p:txBody>
          <a:bodyPr wrap="square" lIns="91440" tIns="45720" rIns="91440" bIns="45720" rtlCol="0" anchor="t">
            <a:spAutoFit/>
          </a:bodyPr>
          <a:lstStyle/>
          <a:p>
            <a:r>
              <a:rPr lang="en-US" sz="1200" b="1">
                <a:solidFill>
                  <a:srgbClr val="FFFFFF"/>
                </a:solidFill>
                <a:latin typeface="Aptos"/>
              </a:rPr>
              <a:t>Alumni</a:t>
            </a:r>
          </a:p>
          <a:p>
            <a:r>
              <a:rPr lang="en-US" sz="1200">
                <a:solidFill>
                  <a:srgbClr val="FFFFFF"/>
                </a:solidFill>
                <a:latin typeface="Aptos"/>
              </a:rPr>
              <a:t>Girls: Post Secondary</a:t>
            </a:r>
          </a:p>
          <a:p>
            <a:r>
              <a:rPr lang="en-US" sz="1200">
                <a:solidFill>
                  <a:srgbClr val="FFFFFF"/>
                </a:solidFill>
                <a:latin typeface="Aptos"/>
              </a:rPr>
              <a:t>Priority Cities: Boulder, Fort Collins, Denver, Colo Springs, DC, (west coast hub)</a:t>
            </a:r>
          </a:p>
        </p:txBody>
      </p:sp>
      <p:sp>
        <p:nvSpPr>
          <p:cNvPr id="35" name="TextBox 34">
            <a:extLst>
              <a:ext uri="{FF2B5EF4-FFF2-40B4-BE49-F238E27FC236}">
                <a16:creationId xmlns:a16="http://schemas.microsoft.com/office/drawing/2014/main" id="{5D0462D1-8852-7A64-A842-44D456F3F64E}"/>
              </a:ext>
            </a:extLst>
          </p:cNvPr>
          <p:cNvSpPr txBox="1"/>
          <p:nvPr/>
        </p:nvSpPr>
        <p:spPr>
          <a:xfrm>
            <a:off x="345286" y="3317136"/>
            <a:ext cx="2155594" cy="1384995"/>
          </a:xfrm>
          <a:prstGeom prst="rect">
            <a:avLst/>
          </a:prstGeom>
          <a:solidFill>
            <a:srgbClr val="FF9C33"/>
          </a:solidFill>
          <a:ln>
            <a:noFill/>
          </a:ln>
        </p:spPr>
        <p:txBody>
          <a:bodyPr wrap="square" lIns="91440" tIns="45720" rIns="91440" bIns="45720" rtlCol="0" anchor="t">
            <a:spAutoFit/>
          </a:bodyPr>
          <a:lstStyle/>
          <a:p>
            <a:r>
              <a:rPr lang="en-US" sz="1200" b="1">
                <a:solidFill>
                  <a:srgbClr val="FFFFFF"/>
                </a:solidFill>
                <a:latin typeface="Aptos"/>
              </a:rPr>
              <a:t>Girl Groups </a:t>
            </a:r>
          </a:p>
          <a:p>
            <a:r>
              <a:rPr lang="en-US" sz="1200">
                <a:solidFill>
                  <a:srgbClr val="FFFFFF"/>
                </a:solidFill>
                <a:latin typeface="Aptos"/>
              </a:rPr>
              <a:t>Girls: 5</a:t>
            </a:r>
            <a:r>
              <a:rPr lang="en-US" sz="1200" baseline="30000">
                <a:solidFill>
                  <a:srgbClr val="FFFFFF"/>
                </a:solidFill>
                <a:latin typeface="Aptos"/>
              </a:rPr>
              <a:t>th</a:t>
            </a:r>
            <a:r>
              <a:rPr lang="en-US" sz="1200">
                <a:solidFill>
                  <a:srgbClr val="FFFFFF"/>
                </a:solidFill>
                <a:latin typeface="Aptos"/>
              </a:rPr>
              <a:t> – 8</a:t>
            </a:r>
            <a:r>
              <a:rPr lang="en-US" sz="1200" baseline="30000">
                <a:solidFill>
                  <a:srgbClr val="FFFFFF"/>
                </a:solidFill>
                <a:latin typeface="Aptos"/>
              </a:rPr>
              <a:t>th</a:t>
            </a:r>
            <a:r>
              <a:rPr lang="en-US" sz="1200">
                <a:solidFill>
                  <a:srgbClr val="FFFFFF"/>
                </a:solidFill>
                <a:latin typeface="Aptos"/>
              </a:rPr>
              <a:t> grade</a:t>
            </a:r>
          </a:p>
          <a:p>
            <a:r>
              <a:rPr lang="en-US" sz="1200">
                <a:solidFill>
                  <a:srgbClr val="FFFFFF"/>
                </a:solidFill>
                <a:latin typeface="Aptos"/>
              </a:rPr>
              <a:t>Priority Neighborhoods: Valverde, West Colfax, Sun Valley, Sheridan, DPS, West Jeffco, Adams 12</a:t>
            </a:r>
          </a:p>
          <a:p>
            <a:r>
              <a:rPr lang="en-US" sz="1200">
                <a:solidFill>
                  <a:srgbClr val="FFFFFF"/>
                </a:solidFill>
                <a:latin typeface="Aptos"/>
              </a:rPr>
              <a:t>Location: at schools</a:t>
            </a:r>
          </a:p>
        </p:txBody>
      </p:sp>
      <p:sp>
        <p:nvSpPr>
          <p:cNvPr id="13" name="TextBox 12">
            <a:extLst>
              <a:ext uri="{FF2B5EF4-FFF2-40B4-BE49-F238E27FC236}">
                <a16:creationId xmlns:a16="http://schemas.microsoft.com/office/drawing/2014/main" id="{3F66484A-E036-245B-AA5F-DE4A2B284528}"/>
              </a:ext>
            </a:extLst>
          </p:cNvPr>
          <p:cNvSpPr txBox="1"/>
          <p:nvPr/>
        </p:nvSpPr>
        <p:spPr>
          <a:xfrm>
            <a:off x="346692" y="6211255"/>
            <a:ext cx="6096000" cy="646331"/>
          </a:xfrm>
          <a:prstGeom prst="rect">
            <a:avLst/>
          </a:prstGeom>
          <a:noFill/>
        </p:spPr>
        <p:txBody>
          <a:bodyPr wrap="square" lIns="91440" tIns="45720" rIns="91440" bIns="45720" anchor="t">
            <a:spAutoFit/>
          </a:bodyPr>
          <a:lstStyle/>
          <a:p>
            <a:r>
              <a:rPr lang="en-US">
                <a:latin typeface="Aptos"/>
              </a:rPr>
              <a:t>V2 – 10.14.24</a:t>
            </a:r>
            <a:endParaRPr lang="en-US">
              <a:latin typeface="Calibri"/>
              <a:ea typeface="Calibri"/>
              <a:cs typeface="Calibri"/>
            </a:endParaRPr>
          </a:p>
          <a:p>
            <a:endParaRPr lang="en-US">
              <a:latin typeface="Aptos"/>
            </a:endParaRPr>
          </a:p>
        </p:txBody>
      </p:sp>
      <p:sp>
        <p:nvSpPr>
          <p:cNvPr id="15" name="Freeform 4">
            <a:extLst>
              <a:ext uri="{FF2B5EF4-FFF2-40B4-BE49-F238E27FC236}">
                <a16:creationId xmlns:a16="http://schemas.microsoft.com/office/drawing/2014/main" id="{E303C9C7-E596-0C99-7F58-87F40E6B84CD}"/>
              </a:ext>
            </a:extLst>
          </p:cNvPr>
          <p:cNvSpPr/>
          <p:nvPr/>
        </p:nvSpPr>
        <p:spPr>
          <a:xfrm>
            <a:off x="5016661" y="4905702"/>
            <a:ext cx="2243678" cy="1775350"/>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9FB7"/>
          </a:solidFill>
        </p:spPr>
        <p:txBody>
          <a:bodyPr lIns="91440" tIns="45720" rIns="91440" bIns="45720" anchor="t"/>
          <a:lstStyle/>
          <a:p>
            <a:endParaRPr lang="en-US" sz="1800"/>
          </a:p>
          <a:p>
            <a:endParaRPr lang="en-US"/>
          </a:p>
          <a:p>
            <a:pPr algn="ctr"/>
            <a:r>
              <a:rPr lang="en-US" sz="1600">
                <a:latin typeface="Aptos"/>
                <a:cs typeface="Calibri"/>
              </a:rPr>
              <a:t> After School &amp; Summer </a:t>
            </a:r>
          </a:p>
          <a:p>
            <a:pPr algn="ctr"/>
            <a:r>
              <a:rPr lang="en-US" sz="1600">
                <a:latin typeface="Aptos"/>
                <a:cs typeface="Calibri"/>
              </a:rPr>
              <a:t>1st – 8th </a:t>
            </a:r>
          </a:p>
          <a:p>
            <a:endParaRPr lang="en-US"/>
          </a:p>
        </p:txBody>
      </p:sp>
      <p:sp>
        <p:nvSpPr>
          <p:cNvPr id="21" name="TextBox 20">
            <a:extLst>
              <a:ext uri="{FF2B5EF4-FFF2-40B4-BE49-F238E27FC236}">
                <a16:creationId xmlns:a16="http://schemas.microsoft.com/office/drawing/2014/main" id="{608AF939-99DE-FFE5-A6EE-53084FEFCF50}"/>
              </a:ext>
            </a:extLst>
          </p:cNvPr>
          <p:cNvSpPr txBox="1"/>
          <p:nvPr/>
        </p:nvSpPr>
        <p:spPr>
          <a:xfrm>
            <a:off x="9527584" y="3009145"/>
            <a:ext cx="2155594" cy="830997"/>
          </a:xfrm>
          <a:prstGeom prst="rect">
            <a:avLst/>
          </a:prstGeom>
          <a:solidFill>
            <a:srgbClr val="920526"/>
          </a:solidFill>
          <a:ln>
            <a:solidFill>
              <a:srgbClr val="00B0F0"/>
            </a:solidFill>
          </a:ln>
        </p:spPr>
        <p:txBody>
          <a:bodyPr wrap="square" lIns="91440" tIns="45720" rIns="91440" bIns="45720" rtlCol="0" anchor="t">
            <a:spAutoFit/>
          </a:bodyPr>
          <a:lstStyle/>
          <a:p>
            <a:r>
              <a:rPr lang="en-US" sz="1200" b="1">
                <a:solidFill>
                  <a:srgbClr val="FFFFFF"/>
                </a:solidFill>
                <a:latin typeface="Aptos"/>
              </a:rPr>
              <a:t>Healthy Sexuality</a:t>
            </a:r>
          </a:p>
          <a:p>
            <a:r>
              <a:rPr lang="en-US" sz="1200">
                <a:solidFill>
                  <a:srgbClr val="FFFFFF"/>
                </a:solidFill>
                <a:latin typeface="Aptos"/>
              </a:rPr>
              <a:t>Girls: High School</a:t>
            </a:r>
          </a:p>
          <a:p>
            <a:r>
              <a:rPr lang="en-US" sz="1200">
                <a:solidFill>
                  <a:srgbClr val="FFFFFF"/>
                </a:solidFill>
                <a:latin typeface="Aptos"/>
              </a:rPr>
              <a:t>Priority High needs metro high school surrounding Denver </a:t>
            </a:r>
          </a:p>
        </p:txBody>
      </p:sp>
      <p:pic>
        <p:nvPicPr>
          <p:cNvPr id="16" name="Picture 15" descr="A black background with white text&#10;&#10;Description automatically generated">
            <a:extLst>
              <a:ext uri="{FF2B5EF4-FFF2-40B4-BE49-F238E27FC236}">
                <a16:creationId xmlns:a16="http://schemas.microsoft.com/office/drawing/2014/main" id="{140DBA5F-F165-77E5-3061-F60CFCFBAE68}"/>
              </a:ext>
            </a:extLst>
          </p:cNvPr>
          <p:cNvPicPr>
            <a:picLocks noChangeAspect="1"/>
          </p:cNvPicPr>
          <p:nvPr/>
        </p:nvPicPr>
        <p:blipFill>
          <a:blip r:embed="rId3">
            <a:extLst>
              <a:ext uri="{28A0092B-C50C-407E-A947-70E740481C1C}">
                <a14:useLocalDpi xmlns:a14="http://schemas.microsoft.com/office/drawing/2010/main" val="0"/>
              </a:ext>
            </a:extLst>
          </a:blip>
          <a:srcRect l="31445" t="33642" r="31827" b="33804"/>
          <a:stretch/>
        </p:blipFill>
        <p:spPr>
          <a:xfrm>
            <a:off x="82983" y="-194334"/>
            <a:ext cx="1031624" cy="914401"/>
          </a:xfrm>
          <a:prstGeom prst="rect">
            <a:avLst/>
          </a:prstGeom>
        </p:spPr>
      </p:pic>
    </p:spTree>
    <p:extLst>
      <p:ext uri="{BB962C8B-B14F-4D97-AF65-F5344CB8AC3E}">
        <p14:creationId xmlns:p14="http://schemas.microsoft.com/office/powerpoint/2010/main" val="4010381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2B512F1303AA4A8961B64629032441" ma:contentTypeVersion="20" ma:contentTypeDescription="Create a new document." ma:contentTypeScope="" ma:versionID="9bd5efc8e65ae2be2613bd7f7ea3e4c3">
  <xsd:schema xmlns:xsd="http://www.w3.org/2001/XMLSchema" xmlns:xs="http://www.w3.org/2001/XMLSchema" xmlns:p="http://schemas.microsoft.com/office/2006/metadata/properties" xmlns:ns2="8101415f-fa3f-4643-bbc5-9dccb97d8b96" xmlns:ns3="c0f73d3d-db93-496b-8233-fdaf0fb81127" targetNamespace="http://schemas.microsoft.com/office/2006/metadata/properties" ma:root="true" ma:fieldsID="d01641a93b7da8a4eb9289270bf7660a" ns2:_="" ns3:_="">
    <xsd:import namespace="8101415f-fa3f-4643-bbc5-9dccb97d8b96"/>
    <xsd:import namespace="c0f73d3d-db93-496b-8233-fdaf0fb811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Creation" minOccurs="0"/>
                <xsd:element ref="ns2:Preview"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1415f-fa3f-4643-bbc5-9dccb97d8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reation" ma:index="21" nillable="true" ma:displayName="Creation" ma:format="DateTime" ma:internalName="Creation">
      <xsd:simpleType>
        <xsd:restriction base="dms:DateTime"/>
      </xsd:simpleType>
    </xsd:element>
    <xsd:element name="Preview" ma:index="22" nillable="true" ma:displayName="Preview" ma:internalName="Preview">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905dba3-dc6d-49e8-896e-da2ce195fb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f73d3d-db93-496b-8233-fdaf0fb8112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b4b77ed-76a4-4672-a91e-a5530fe5ae16}" ma:internalName="TaxCatchAll" ma:showField="CatchAllData" ma:web="c0f73d3d-db93-496b-8233-fdaf0fb811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f73d3d-db93-496b-8233-fdaf0fb81127" xsi:nil="true"/>
    <Preview xmlns="8101415f-fa3f-4643-bbc5-9dccb97d8b96" xsi:nil="true"/>
    <lcf76f155ced4ddcb4097134ff3c332f xmlns="8101415f-fa3f-4643-bbc5-9dccb97d8b96">
      <Terms xmlns="http://schemas.microsoft.com/office/infopath/2007/PartnerControls"/>
    </lcf76f155ced4ddcb4097134ff3c332f>
    <Creation xmlns="8101415f-fa3f-4643-bbc5-9dccb97d8b96" xsi:nil="true"/>
  </documentManagement>
</p:properties>
</file>

<file path=customXml/itemProps1.xml><?xml version="1.0" encoding="utf-8"?>
<ds:datastoreItem xmlns:ds="http://schemas.openxmlformats.org/officeDocument/2006/customXml" ds:itemID="{F637677D-2C89-4056-8F41-9A4F191C32BB}">
  <ds:schemaRefs>
    <ds:schemaRef ds:uri="8101415f-fa3f-4643-bbc5-9dccb97d8b96"/>
    <ds:schemaRef ds:uri="c0f73d3d-db93-496b-8233-fdaf0fb811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745A62-4772-48C3-8D4A-BE49D640C327}">
  <ds:schemaRefs>
    <ds:schemaRef ds:uri="http://schemas.microsoft.com/sharepoint/v3/contenttype/forms"/>
  </ds:schemaRefs>
</ds:datastoreItem>
</file>

<file path=customXml/itemProps3.xml><?xml version="1.0" encoding="utf-8"?>
<ds:datastoreItem xmlns:ds="http://schemas.openxmlformats.org/officeDocument/2006/customXml" ds:itemID="{3C707CAC-31ED-4C30-AA24-1E3064DFEC72}">
  <ds:schemaRefs>
    <ds:schemaRef ds:uri="8101415f-fa3f-4643-bbc5-9dccb97d8b96"/>
    <ds:schemaRef ds:uri="c0f73d3d-db93-496b-8233-fdaf0fb811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Kayla Garcia</dc:creator>
  <cp:revision>1</cp:revision>
  <dcterms:created xsi:type="dcterms:W3CDTF">2024-09-30T18:42:55Z</dcterms:created>
  <dcterms:modified xsi:type="dcterms:W3CDTF">2025-01-10T21:48:48Z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0x0101002D2B512F1303AA4A8961B64629032441</vt:lpwstr>
  </property>
  <property fmtid="{D5CDD505-2E9C-101B-9397-08002B2CF9AE}" pid="3" name="MediaServiceImageTags">
    <vt:lpwstr/>
  </property>
</Properties>
</file>